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10.jpg" ContentType="image/pn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handoutMasterIdLst>
    <p:handoutMasterId r:id="rId27"/>
  </p:handoutMasterIdLst>
  <p:sldIdLst>
    <p:sldId id="256" r:id="rId2"/>
    <p:sldId id="376" r:id="rId3"/>
    <p:sldId id="414" r:id="rId4"/>
    <p:sldId id="478" r:id="rId5"/>
    <p:sldId id="451" r:id="rId6"/>
    <p:sldId id="453" r:id="rId7"/>
    <p:sldId id="452" r:id="rId8"/>
    <p:sldId id="445" r:id="rId9"/>
    <p:sldId id="455" r:id="rId10"/>
    <p:sldId id="456" r:id="rId11"/>
    <p:sldId id="457" r:id="rId12"/>
    <p:sldId id="475" r:id="rId13"/>
    <p:sldId id="476" r:id="rId14"/>
    <p:sldId id="454" r:id="rId15"/>
    <p:sldId id="460" r:id="rId16"/>
    <p:sldId id="469" r:id="rId17"/>
    <p:sldId id="463" r:id="rId18"/>
    <p:sldId id="470" r:id="rId19"/>
    <p:sldId id="471" r:id="rId20"/>
    <p:sldId id="472" r:id="rId21"/>
    <p:sldId id="477" r:id="rId22"/>
    <p:sldId id="464" r:id="rId23"/>
    <p:sldId id="473" r:id="rId24"/>
    <p:sldId id="47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003C"/>
    <a:srgbClr val="990033"/>
    <a:srgbClr val="990000"/>
    <a:srgbClr val="BA4509"/>
    <a:srgbClr val="3CBA13"/>
    <a:srgbClr val="1B6E00"/>
    <a:srgbClr val="000000"/>
    <a:srgbClr val="00CCA0"/>
    <a:srgbClr val="DA66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57" autoAdjust="0"/>
    <p:restoredTop sz="87739" autoAdjust="0"/>
  </p:normalViewPr>
  <p:slideViewPr>
    <p:cSldViewPr snapToGrid="0" snapToObjects="1">
      <p:cViewPr varScale="1">
        <p:scale>
          <a:sx n="100" d="100"/>
          <a:sy n="100" d="100"/>
        </p:scale>
        <p:origin x="234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06433E-BD4B-B447-8EC3-3BDED15E740A}" type="doc">
      <dgm:prSet loTypeId="urn:microsoft.com/office/officeart/2005/8/layout/pyramid3" loCatId="" qsTypeId="urn:microsoft.com/office/officeart/2005/8/quickstyle/simple1" qsCatId="simple" csTypeId="urn:microsoft.com/office/officeart/2005/8/colors/accent1_2" csCatId="accent1" phldr="1"/>
      <dgm:spPr/>
    </dgm:pt>
    <dgm:pt modelId="{F7B1CCFA-60B8-6646-A661-83605F3D3F4D}">
      <dgm:prSet phldrT="[Text]" custT="1"/>
      <dgm:spPr>
        <a:solidFill>
          <a:srgbClr val="87003C"/>
        </a:solidFill>
      </dgm:spPr>
      <dgm:t>
        <a:bodyPr/>
        <a:lstStyle/>
        <a:p>
          <a:r>
            <a:rPr lang="en-US" sz="4000" b="1" dirty="0">
              <a:latin typeface="Helvetica Neue" panose="02000503000000020004" pitchFamily="2" charset="0"/>
              <a:ea typeface="Helvetica Neue" panose="02000503000000020004" pitchFamily="2" charset="0"/>
              <a:cs typeface="Helvetica Neue" panose="02000503000000020004" pitchFamily="2" charset="0"/>
            </a:rPr>
            <a:t>Public Outreach</a:t>
          </a:r>
        </a:p>
      </dgm:t>
    </dgm:pt>
    <dgm:pt modelId="{02824E0A-8ADC-CF41-9E12-8738D99F405D}" type="parTrans" cxnId="{6D802EC9-2F72-DD49-8AB3-F4ECD4C82490}">
      <dgm:prSet/>
      <dgm:spPr/>
      <dgm:t>
        <a:bodyPr/>
        <a:lstStyle/>
        <a:p>
          <a:endParaRPr lang="en-US"/>
        </a:p>
      </dgm:t>
    </dgm:pt>
    <dgm:pt modelId="{615B10FA-813A-9A4D-BFEA-3ECE9A776F38}" type="sibTrans" cxnId="{6D802EC9-2F72-DD49-8AB3-F4ECD4C82490}">
      <dgm:prSet/>
      <dgm:spPr/>
      <dgm:t>
        <a:bodyPr/>
        <a:lstStyle/>
        <a:p>
          <a:endParaRPr lang="en-US"/>
        </a:p>
      </dgm:t>
    </dgm:pt>
    <dgm:pt modelId="{152514FD-7E3D-964B-9533-BC870C7EC8AA}">
      <dgm:prSet phldrT="[Text]" custT="1"/>
      <dgm:spPr>
        <a:solidFill>
          <a:schemeClr val="bg1">
            <a:lumMod val="75000"/>
          </a:schemeClr>
        </a:solidFill>
      </dgm:spPr>
      <dgm:t>
        <a:bodyPr/>
        <a:lstStyle/>
        <a:p>
          <a:r>
            <a:rPr lang="en-US" sz="4400" b="1" dirty="0">
              <a:latin typeface="Helvetica Neue" panose="02000503000000020004" pitchFamily="2" charset="0"/>
              <a:ea typeface="Helvetica Neue" panose="02000503000000020004" pitchFamily="2" charset="0"/>
              <a:cs typeface="Helvetica Neue" panose="02000503000000020004" pitchFamily="2" charset="0"/>
            </a:rPr>
            <a:t>RFQ</a:t>
          </a:r>
        </a:p>
      </dgm:t>
    </dgm:pt>
    <dgm:pt modelId="{6AFFA6F2-9493-3941-820F-09AA6569507E}" type="parTrans" cxnId="{0864A69A-4312-5149-AFB0-F71EE899047F}">
      <dgm:prSet/>
      <dgm:spPr/>
      <dgm:t>
        <a:bodyPr/>
        <a:lstStyle/>
        <a:p>
          <a:endParaRPr lang="en-US"/>
        </a:p>
      </dgm:t>
    </dgm:pt>
    <dgm:pt modelId="{5C534083-D053-DD48-9FE5-187B9A37BA9B}" type="sibTrans" cxnId="{0864A69A-4312-5149-AFB0-F71EE899047F}">
      <dgm:prSet/>
      <dgm:spPr/>
      <dgm:t>
        <a:bodyPr/>
        <a:lstStyle/>
        <a:p>
          <a:endParaRPr lang="en-US"/>
        </a:p>
      </dgm:t>
    </dgm:pt>
    <dgm:pt modelId="{E5FC812E-7B3D-8344-B9F4-7756FE49FE67}">
      <dgm:prSet phldrT="[Text]" custT="1"/>
      <dgm:spPr>
        <a:solidFill>
          <a:srgbClr val="87003C"/>
        </a:solidFill>
      </dgm:spPr>
      <dgm:t>
        <a:bodyPr anchor="t" anchorCtr="0"/>
        <a:lstStyle/>
        <a:p>
          <a:endParaRPr lang="en-US" sz="7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b="1" dirty="0">
              <a:latin typeface="Helvetica Neue" panose="02000503000000020004" pitchFamily="2" charset="0"/>
              <a:ea typeface="Helvetica Neue" panose="02000503000000020004" pitchFamily="2" charset="0"/>
              <a:cs typeface="Helvetica Neue" panose="02000503000000020004" pitchFamily="2" charset="0"/>
            </a:rPr>
            <a:t>Redevelopment</a:t>
          </a:r>
        </a:p>
        <a:p>
          <a:r>
            <a:rPr lang="en-US" sz="2000" b="1" dirty="0">
              <a:latin typeface="Helvetica Neue" panose="02000503000000020004" pitchFamily="2" charset="0"/>
              <a:ea typeface="Helvetica Neue" panose="02000503000000020004" pitchFamily="2" charset="0"/>
              <a:cs typeface="Helvetica Neue" panose="02000503000000020004" pitchFamily="2" charset="0"/>
            </a:rPr>
            <a:t> Plan</a:t>
          </a:r>
        </a:p>
      </dgm:t>
    </dgm:pt>
    <dgm:pt modelId="{214F7A61-5BA3-6C41-BD77-6AAC902240D2}" type="parTrans" cxnId="{14BFAD6C-CDF2-534B-BFCF-A08FD2569AB0}">
      <dgm:prSet/>
      <dgm:spPr/>
      <dgm:t>
        <a:bodyPr/>
        <a:lstStyle/>
        <a:p>
          <a:endParaRPr lang="en-US"/>
        </a:p>
      </dgm:t>
    </dgm:pt>
    <dgm:pt modelId="{B34236E8-28C6-6143-A714-34910C932C43}" type="sibTrans" cxnId="{14BFAD6C-CDF2-534B-BFCF-A08FD2569AB0}">
      <dgm:prSet/>
      <dgm:spPr/>
      <dgm:t>
        <a:bodyPr/>
        <a:lstStyle/>
        <a:p>
          <a:endParaRPr lang="en-US"/>
        </a:p>
      </dgm:t>
    </dgm:pt>
    <dgm:pt modelId="{D360E95B-424F-6D4D-A32E-0CBF6BA658AE}" type="pres">
      <dgm:prSet presAssocID="{5806433E-BD4B-B447-8EC3-3BDED15E740A}" presName="Name0" presStyleCnt="0">
        <dgm:presLayoutVars>
          <dgm:dir/>
          <dgm:animLvl val="lvl"/>
          <dgm:resizeHandles val="exact"/>
        </dgm:presLayoutVars>
      </dgm:prSet>
      <dgm:spPr/>
    </dgm:pt>
    <dgm:pt modelId="{1B3DA2D3-19DB-1E47-BBC8-B5DE94647535}" type="pres">
      <dgm:prSet presAssocID="{F7B1CCFA-60B8-6646-A661-83605F3D3F4D}" presName="Name8" presStyleCnt="0"/>
      <dgm:spPr/>
    </dgm:pt>
    <dgm:pt modelId="{D4CBF160-FCE6-CB48-8F0F-85AC484F881C}" type="pres">
      <dgm:prSet presAssocID="{F7B1CCFA-60B8-6646-A661-83605F3D3F4D}" presName="level" presStyleLbl="node1" presStyleIdx="0" presStyleCnt="3" custLinFactNeighborX="171">
        <dgm:presLayoutVars>
          <dgm:chMax val="1"/>
          <dgm:bulletEnabled val="1"/>
        </dgm:presLayoutVars>
      </dgm:prSet>
      <dgm:spPr/>
    </dgm:pt>
    <dgm:pt modelId="{DB872714-C43C-4B4F-8623-167C0E5DFEF7}" type="pres">
      <dgm:prSet presAssocID="{F7B1CCFA-60B8-6646-A661-83605F3D3F4D}" presName="levelTx" presStyleLbl="revTx" presStyleIdx="0" presStyleCnt="0">
        <dgm:presLayoutVars>
          <dgm:chMax val="1"/>
          <dgm:bulletEnabled val="1"/>
        </dgm:presLayoutVars>
      </dgm:prSet>
      <dgm:spPr/>
    </dgm:pt>
    <dgm:pt modelId="{714C0292-D5BE-704E-A5BF-807BB328B86F}" type="pres">
      <dgm:prSet presAssocID="{152514FD-7E3D-964B-9533-BC870C7EC8AA}" presName="Name8" presStyleCnt="0"/>
      <dgm:spPr/>
    </dgm:pt>
    <dgm:pt modelId="{EF2B2826-217B-8E48-AFE6-F0C1B3FF4972}" type="pres">
      <dgm:prSet presAssocID="{152514FD-7E3D-964B-9533-BC870C7EC8AA}" presName="level" presStyleLbl="node1" presStyleIdx="1" presStyleCnt="3" custScaleY="50932">
        <dgm:presLayoutVars>
          <dgm:chMax val="1"/>
          <dgm:bulletEnabled val="1"/>
        </dgm:presLayoutVars>
      </dgm:prSet>
      <dgm:spPr/>
    </dgm:pt>
    <dgm:pt modelId="{0386B2B0-1F04-2A47-9213-A566575732A8}" type="pres">
      <dgm:prSet presAssocID="{152514FD-7E3D-964B-9533-BC870C7EC8AA}" presName="levelTx" presStyleLbl="revTx" presStyleIdx="0" presStyleCnt="0">
        <dgm:presLayoutVars>
          <dgm:chMax val="1"/>
          <dgm:bulletEnabled val="1"/>
        </dgm:presLayoutVars>
      </dgm:prSet>
      <dgm:spPr/>
    </dgm:pt>
    <dgm:pt modelId="{63480172-388B-A94D-9DA2-57F7CE596505}" type="pres">
      <dgm:prSet presAssocID="{E5FC812E-7B3D-8344-B9F4-7756FE49FE67}" presName="Name8" presStyleCnt="0"/>
      <dgm:spPr/>
    </dgm:pt>
    <dgm:pt modelId="{C51B8466-433D-4741-B391-CA829C8D787B}" type="pres">
      <dgm:prSet presAssocID="{E5FC812E-7B3D-8344-B9F4-7756FE49FE67}" presName="level" presStyleLbl="node1" presStyleIdx="2" presStyleCnt="3" custLinFactNeighborY="0">
        <dgm:presLayoutVars>
          <dgm:chMax val="1"/>
          <dgm:bulletEnabled val="1"/>
        </dgm:presLayoutVars>
      </dgm:prSet>
      <dgm:spPr/>
    </dgm:pt>
    <dgm:pt modelId="{BFE43AFC-5FB0-DA46-91B7-8E7C367E1E7A}" type="pres">
      <dgm:prSet presAssocID="{E5FC812E-7B3D-8344-B9F4-7756FE49FE67}" presName="levelTx" presStyleLbl="revTx" presStyleIdx="0" presStyleCnt="0">
        <dgm:presLayoutVars>
          <dgm:chMax val="1"/>
          <dgm:bulletEnabled val="1"/>
        </dgm:presLayoutVars>
      </dgm:prSet>
      <dgm:spPr/>
    </dgm:pt>
  </dgm:ptLst>
  <dgm:cxnLst>
    <dgm:cxn modelId="{0082A107-99AF-8341-8CC6-30B3216FB809}" type="presOf" srcId="{E5FC812E-7B3D-8344-B9F4-7756FE49FE67}" destId="{C51B8466-433D-4741-B391-CA829C8D787B}" srcOrd="0" destOrd="0" presId="urn:microsoft.com/office/officeart/2005/8/layout/pyramid3"/>
    <dgm:cxn modelId="{1C98BA0C-4677-7E4F-8A32-0C3FF1F5E9CC}" type="presOf" srcId="{F7B1CCFA-60B8-6646-A661-83605F3D3F4D}" destId="{DB872714-C43C-4B4F-8623-167C0E5DFEF7}" srcOrd="1" destOrd="0" presId="urn:microsoft.com/office/officeart/2005/8/layout/pyramid3"/>
    <dgm:cxn modelId="{C4625F32-853C-1D4E-9F0B-E57F9307ABB0}" type="presOf" srcId="{5806433E-BD4B-B447-8EC3-3BDED15E740A}" destId="{D360E95B-424F-6D4D-A32E-0CBF6BA658AE}" srcOrd="0" destOrd="0" presId="urn:microsoft.com/office/officeart/2005/8/layout/pyramid3"/>
    <dgm:cxn modelId="{2D36F43D-A7A1-7548-9766-7F349941B720}" type="presOf" srcId="{F7B1CCFA-60B8-6646-A661-83605F3D3F4D}" destId="{D4CBF160-FCE6-CB48-8F0F-85AC484F881C}" srcOrd="0" destOrd="0" presId="urn:microsoft.com/office/officeart/2005/8/layout/pyramid3"/>
    <dgm:cxn modelId="{14BFAD6C-CDF2-534B-BFCF-A08FD2569AB0}" srcId="{5806433E-BD4B-B447-8EC3-3BDED15E740A}" destId="{E5FC812E-7B3D-8344-B9F4-7756FE49FE67}" srcOrd="2" destOrd="0" parTransId="{214F7A61-5BA3-6C41-BD77-6AAC902240D2}" sibTransId="{B34236E8-28C6-6143-A714-34910C932C43}"/>
    <dgm:cxn modelId="{72A92259-07A1-2B43-A85B-C5640C7F9E02}" type="presOf" srcId="{152514FD-7E3D-964B-9533-BC870C7EC8AA}" destId="{0386B2B0-1F04-2A47-9213-A566575732A8}" srcOrd="1" destOrd="0" presId="urn:microsoft.com/office/officeart/2005/8/layout/pyramid3"/>
    <dgm:cxn modelId="{0864A69A-4312-5149-AFB0-F71EE899047F}" srcId="{5806433E-BD4B-B447-8EC3-3BDED15E740A}" destId="{152514FD-7E3D-964B-9533-BC870C7EC8AA}" srcOrd="1" destOrd="0" parTransId="{6AFFA6F2-9493-3941-820F-09AA6569507E}" sibTransId="{5C534083-D053-DD48-9FE5-187B9A37BA9B}"/>
    <dgm:cxn modelId="{6D802EC9-2F72-DD49-8AB3-F4ECD4C82490}" srcId="{5806433E-BD4B-B447-8EC3-3BDED15E740A}" destId="{F7B1CCFA-60B8-6646-A661-83605F3D3F4D}" srcOrd="0" destOrd="0" parTransId="{02824E0A-8ADC-CF41-9E12-8738D99F405D}" sibTransId="{615B10FA-813A-9A4D-BFEA-3ECE9A776F38}"/>
    <dgm:cxn modelId="{C19D67DB-8F90-0F4C-A29D-095F3E395C52}" type="presOf" srcId="{152514FD-7E3D-964B-9533-BC870C7EC8AA}" destId="{EF2B2826-217B-8E48-AFE6-F0C1B3FF4972}" srcOrd="0" destOrd="0" presId="urn:microsoft.com/office/officeart/2005/8/layout/pyramid3"/>
    <dgm:cxn modelId="{0B5536E9-BF4E-1F43-85E4-45A6F1D78A6A}" type="presOf" srcId="{E5FC812E-7B3D-8344-B9F4-7756FE49FE67}" destId="{BFE43AFC-5FB0-DA46-91B7-8E7C367E1E7A}" srcOrd="1" destOrd="0" presId="urn:microsoft.com/office/officeart/2005/8/layout/pyramid3"/>
    <dgm:cxn modelId="{BEE4D447-7059-1947-A4EB-0D24E850C531}" type="presParOf" srcId="{D360E95B-424F-6D4D-A32E-0CBF6BA658AE}" destId="{1B3DA2D3-19DB-1E47-BBC8-B5DE94647535}" srcOrd="0" destOrd="0" presId="urn:microsoft.com/office/officeart/2005/8/layout/pyramid3"/>
    <dgm:cxn modelId="{AA96FFEF-6BA7-9040-ADDF-958EDD44A340}" type="presParOf" srcId="{1B3DA2D3-19DB-1E47-BBC8-B5DE94647535}" destId="{D4CBF160-FCE6-CB48-8F0F-85AC484F881C}" srcOrd="0" destOrd="0" presId="urn:microsoft.com/office/officeart/2005/8/layout/pyramid3"/>
    <dgm:cxn modelId="{EEAFAF1E-6A4E-4F40-B0FB-2BF3309516B5}" type="presParOf" srcId="{1B3DA2D3-19DB-1E47-BBC8-B5DE94647535}" destId="{DB872714-C43C-4B4F-8623-167C0E5DFEF7}" srcOrd="1" destOrd="0" presId="urn:microsoft.com/office/officeart/2005/8/layout/pyramid3"/>
    <dgm:cxn modelId="{092BCCBF-380C-1446-9846-04C80076A66E}" type="presParOf" srcId="{D360E95B-424F-6D4D-A32E-0CBF6BA658AE}" destId="{714C0292-D5BE-704E-A5BF-807BB328B86F}" srcOrd="1" destOrd="0" presId="urn:microsoft.com/office/officeart/2005/8/layout/pyramid3"/>
    <dgm:cxn modelId="{08E59D57-6B77-C34F-BD62-FF7E995CE203}" type="presParOf" srcId="{714C0292-D5BE-704E-A5BF-807BB328B86F}" destId="{EF2B2826-217B-8E48-AFE6-F0C1B3FF4972}" srcOrd="0" destOrd="0" presId="urn:microsoft.com/office/officeart/2005/8/layout/pyramid3"/>
    <dgm:cxn modelId="{690AA1BA-CCAE-8C45-8FF9-EAC1F3CDBBFD}" type="presParOf" srcId="{714C0292-D5BE-704E-A5BF-807BB328B86F}" destId="{0386B2B0-1F04-2A47-9213-A566575732A8}" srcOrd="1" destOrd="0" presId="urn:microsoft.com/office/officeart/2005/8/layout/pyramid3"/>
    <dgm:cxn modelId="{A846A1D2-B2A0-B447-BC2B-295E8A051571}" type="presParOf" srcId="{D360E95B-424F-6D4D-A32E-0CBF6BA658AE}" destId="{63480172-388B-A94D-9DA2-57F7CE596505}" srcOrd="2" destOrd="0" presId="urn:microsoft.com/office/officeart/2005/8/layout/pyramid3"/>
    <dgm:cxn modelId="{23777F6B-E015-1B4C-8132-AE5EAE24B6BE}" type="presParOf" srcId="{63480172-388B-A94D-9DA2-57F7CE596505}" destId="{C51B8466-433D-4741-B391-CA829C8D787B}" srcOrd="0" destOrd="0" presId="urn:microsoft.com/office/officeart/2005/8/layout/pyramid3"/>
    <dgm:cxn modelId="{31F46083-9885-7446-880A-C50A16878E5A}" type="presParOf" srcId="{63480172-388B-A94D-9DA2-57F7CE596505}" destId="{BFE43AFC-5FB0-DA46-91B7-8E7C367E1E7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BF160-FCE6-CB48-8F0F-85AC484F881C}">
      <dsp:nvSpPr>
        <dsp:cNvPr id="0" name=""/>
        <dsp:cNvSpPr/>
      </dsp:nvSpPr>
      <dsp:spPr>
        <a:xfrm rot="10800000">
          <a:off x="0" y="0"/>
          <a:ext cx="7306850" cy="1956785"/>
        </a:xfrm>
        <a:prstGeom prst="trapezoid">
          <a:avLst>
            <a:gd name="adj" fmla="val 74405"/>
          </a:avLst>
        </a:prstGeom>
        <a:solidFill>
          <a:srgbClr val="8700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Helvetica Neue" panose="02000503000000020004" pitchFamily="2" charset="0"/>
              <a:ea typeface="Helvetica Neue" panose="02000503000000020004" pitchFamily="2" charset="0"/>
              <a:cs typeface="Helvetica Neue" panose="02000503000000020004" pitchFamily="2" charset="0"/>
            </a:rPr>
            <a:t>Public Outreach</a:t>
          </a:r>
        </a:p>
      </dsp:txBody>
      <dsp:txXfrm rot="-10800000">
        <a:off x="1278698" y="0"/>
        <a:ext cx="4749452" cy="1956785"/>
      </dsp:txXfrm>
    </dsp:sp>
    <dsp:sp modelId="{EF2B2826-217B-8E48-AFE6-F0C1B3FF4972}">
      <dsp:nvSpPr>
        <dsp:cNvPr id="0" name=""/>
        <dsp:cNvSpPr/>
      </dsp:nvSpPr>
      <dsp:spPr>
        <a:xfrm rot="10800000">
          <a:off x="1455942" y="1956785"/>
          <a:ext cx="4394965" cy="996630"/>
        </a:xfrm>
        <a:prstGeom prst="trapezoid">
          <a:avLst>
            <a:gd name="adj" fmla="val 74405"/>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b="1" kern="1200" dirty="0">
              <a:latin typeface="Helvetica Neue" panose="02000503000000020004" pitchFamily="2" charset="0"/>
              <a:ea typeface="Helvetica Neue" panose="02000503000000020004" pitchFamily="2" charset="0"/>
              <a:cs typeface="Helvetica Neue" panose="02000503000000020004" pitchFamily="2" charset="0"/>
            </a:rPr>
            <a:t>RFQ</a:t>
          </a:r>
        </a:p>
      </dsp:txBody>
      <dsp:txXfrm rot="-10800000">
        <a:off x="2225061" y="1956785"/>
        <a:ext cx="2856727" cy="996630"/>
      </dsp:txXfrm>
    </dsp:sp>
    <dsp:sp modelId="{C51B8466-433D-4741-B391-CA829C8D787B}">
      <dsp:nvSpPr>
        <dsp:cNvPr id="0" name=""/>
        <dsp:cNvSpPr/>
      </dsp:nvSpPr>
      <dsp:spPr>
        <a:xfrm rot="10800000">
          <a:off x="2197482" y="2953416"/>
          <a:ext cx="2911884" cy="1956785"/>
        </a:xfrm>
        <a:prstGeom prst="trapezoid">
          <a:avLst>
            <a:gd name="adj" fmla="val 74405"/>
          </a:avLst>
        </a:prstGeom>
        <a:solidFill>
          <a:srgbClr val="8700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t" anchorCtr="0">
          <a:noAutofit/>
        </a:bodyPr>
        <a:lstStyle/>
        <a:p>
          <a:pPr marL="0" lvl="0" indent="0" algn="ctr" defTabSz="311150">
            <a:lnSpc>
              <a:spcPct val="90000"/>
            </a:lnSpc>
            <a:spcBef>
              <a:spcPct val="0"/>
            </a:spcBef>
            <a:spcAft>
              <a:spcPct val="35000"/>
            </a:spcAft>
            <a:buNone/>
          </a:pPr>
          <a:endParaRPr lang="en-US" sz="700" kern="1200" dirty="0">
            <a:latin typeface="Helvetica Neue" panose="02000503000000020004" pitchFamily="2" charset="0"/>
            <a:ea typeface="Helvetica Neue" panose="02000503000000020004" pitchFamily="2" charset="0"/>
            <a:cs typeface="Helvetica Neue" panose="02000503000000020004" pitchFamily="2" charset="0"/>
          </a:endParaRPr>
        </a:p>
        <a:p>
          <a:pPr marL="0" lvl="0" indent="0" algn="ctr" defTabSz="311150">
            <a:lnSpc>
              <a:spcPct val="90000"/>
            </a:lnSpc>
            <a:spcBef>
              <a:spcPct val="0"/>
            </a:spcBef>
            <a:spcAft>
              <a:spcPct val="35000"/>
            </a:spcAft>
            <a:buNone/>
          </a:pPr>
          <a:endParaRPr lang="en-US" sz="1050" kern="1200" dirty="0">
            <a:latin typeface="Helvetica Neue" panose="02000503000000020004" pitchFamily="2" charset="0"/>
            <a:ea typeface="Helvetica Neue" panose="02000503000000020004" pitchFamily="2" charset="0"/>
            <a:cs typeface="Helvetica Neue" panose="02000503000000020004" pitchFamily="2" charset="0"/>
          </a:endParaRPr>
        </a:p>
        <a:p>
          <a:pPr marL="0" lvl="0" indent="0" algn="ctr" defTabSz="311150">
            <a:lnSpc>
              <a:spcPct val="90000"/>
            </a:lnSpc>
            <a:spcBef>
              <a:spcPct val="0"/>
            </a:spcBef>
            <a:spcAft>
              <a:spcPct val="35000"/>
            </a:spcAft>
            <a:buNone/>
          </a:pPr>
          <a:r>
            <a:rPr lang="en-US" sz="2000" b="1" kern="1200" dirty="0">
              <a:latin typeface="Helvetica Neue" panose="02000503000000020004" pitchFamily="2" charset="0"/>
              <a:ea typeface="Helvetica Neue" panose="02000503000000020004" pitchFamily="2" charset="0"/>
              <a:cs typeface="Helvetica Neue" panose="02000503000000020004" pitchFamily="2" charset="0"/>
            </a:rPr>
            <a:t>Redevelopment</a:t>
          </a:r>
        </a:p>
        <a:p>
          <a:pPr marL="0" lvl="0" indent="0" algn="ctr" defTabSz="311150">
            <a:lnSpc>
              <a:spcPct val="90000"/>
            </a:lnSpc>
            <a:spcBef>
              <a:spcPct val="0"/>
            </a:spcBef>
            <a:spcAft>
              <a:spcPct val="35000"/>
            </a:spcAft>
            <a:buNone/>
          </a:pPr>
          <a:r>
            <a:rPr lang="en-US" sz="2000" b="1" kern="1200" dirty="0">
              <a:latin typeface="Helvetica Neue" panose="02000503000000020004" pitchFamily="2" charset="0"/>
              <a:ea typeface="Helvetica Neue" panose="02000503000000020004" pitchFamily="2" charset="0"/>
              <a:cs typeface="Helvetica Neue" panose="02000503000000020004" pitchFamily="2" charset="0"/>
            </a:rPr>
            <a:t> Plan</a:t>
          </a:r>
        </a:p>
      </dsp:txBody>
      <dsp:txXfrm rot="-10800000">
        <a:off x="2197482" y="2953416"/>
        <a:ext cx="2911884" cy="1956785"/>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6E9F71-7539-6144-ABDD-A34F78F9F82D}" type="datetimeFigureOut">
              <a:rPr lang="en-US" smtClean="0"/>
              <a:t>6/1/2018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F76F9B-A18E-0443-901C-0FE7ECCC2560}" type="slidenum">
              <a:rPr lang="en-US" smtClean="0"/>
              <a:t>‹#›</a:t>
            </a:fld>
            <a:endParaRPr lang="en-US"/>
          </a:p>
        </p:txBody>
      </p:sp>
    </p:spTree>
    <p:extLst>
      <p:ext uri="{BB962C8B-B14F-4D97-AF65-F5344CB8AC3E}">
        <p14:creationId xmlns:p14="http://schemas.microsoft.com/office/powerpoint/2010/main" val="1065348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D9410-DA0D-6B4B-B654-1319DDB2D9EC}" type="datetimeFigureOut">
              <a:rPr lang="en-US" smtClean="0"/>
              <a:t>6/1/2018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148C3-6F87-7041-9709-9C4E3117E635}" type="slidenum">
              <a:rPr lang="en-US" smtClean="0"/>
              <a:t>‹#›</a:t>
            </a:fld>
            <a:endParaRPr lang="en-US"/>
          </a:p>
        </p:txBody>
      </p:sp>
    </p:spTree>
    <p:extLst>
      <p:ext uri="{BB962C8B-B14F-4D97-AF65-F5344CB8AC3E}">
        <p14:creationId xmlns:p14="http://schemas.microsoft.com/office/powerpoint/2010/main" val="1536359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1</a:t>
            </a:fld>
            <a:endParaRPr lang="en-US"/>
          </a:p>
        </p:txBody>
      </p:sp>
    </p:spTree>
    <p:extLst>
      <p:ext uri="{BB962C8B-B14F-4D97-AF65-F5344CB8AC3E}">
        <p14:creationId xmlns:p14="http://schemas.microsoft.com/office/powerpoint/2010/main" val="65385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market concerns pertain specifically to lack of affordable housing options and a desire for a grocery store and family entertainment </a:t>
            </a:r>
          </a:p>
          <a:p>
            <a:endParaRPr lang="en-US" dirty="0"/>
          </a:p>
          <a:p>
            <a:r>
              <a:rPr lang="en-US" dirty="0"/>
              <a:t>Parking problems seem to be episodic corresponding to peak times at YMCA and events on village green</a:t>
            </a:r>
          </a:p>
        </p:txBody>
      </p:sp>
      <p:sp>
        <p:nvSpPr>
          <p:cNvPr id="4" name="Slide Number Placeholder 3"/>
          <p:cNvSpPr>
            <a:spLocks noGrp="1"/>
          </p:cNvSpPr>
          <p:nvPr>
            <p:ph type="sldNum" sz="quarter" idx="10"/>
          </p:nvPr>
        </p:nvSpPr>
        <p:spPr/>
        <p:txBody>
          <a:bodyPr/>
          <a:lstStyle/>
          <a:p>
            <a:fld id="{999148C3-6F87-7041-9709-9C4E3117E635}" type="slidenum">
              <a:rPr lang="en-US" smtClean="0"/>
              <a:t>10</a:t>
            </a:fld>
            <a:endParaRPr lang="en-US"/>
          </a:p>
        </p:txBody>
      </p:sp>
    </p:spTree>
    <p:extLst>
      <p:ext uri="{BB962C8B-B14F-4D97-AF65-F5344CB8AC3E}">
        <p14:creationId xmlns:p14="http://schemas.microsoft.com/office/powerpoint/2010/main" val="1564838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11</a:t>
            </a:fld>
            <a:endParaRPr lang="en-US"/>
          </a:p>
        </p:txBody>
      </p:sp>
    </p:spTree>
    <p:extLst>
      <p:ext uri="{BB962C8B-B14F-4D97-AF65-F5344CB8AC3E}">
        <p14:creationId xmlns:p14="http://schemas.microsoft.com/office/powerpoint/2010/main" val="2894465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12</a:t>
            </a:fld>
            <a:endParaRPr lang="en-US"/>
          </a:p>
        </p:txBody>
      </p:sp>
    </p:spTree>
    <p:extLst>
      <p:ext uri="{BB962C8B-B14F-4D97-AF65-F5344CB8AC3E}">
        <p14:creationId xmlns:p14="http://schemas.microsoft.com/office/powerpoint/2010/main" val="2330444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13</a:t>
            </a:fld>
            <a:endParaRPr lang="en-US"/>
          </a:p>
        </p:txBody>
      </p:sp>
    </p:spTree>
    <p:extLst>
      <p:ext uri="{BB962C8B-B14F-4D97-AF65-F5344CB8AC3E}">
        <p14:creationId xmlns:p14="http://schemas.microsoft.com/office/powerpoint/2010/main" val="954861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457200">
              <a:spcAft>
                <a:spcPts val="600"/>
              </a:spcAft>
              <a:buFont typeface="Wingdings" pitchFamily="2" charset="2"/>
              <a:buChar char="§"/>
            </a:pPr>
            <a:r>
              <a:rPr lang="en-US" sz="3200" b="1" dirty="0">
                <a:solidFill>
                  <a:srgbClr val="3CBA13"/>
                </a:solidFill>
                <a:latin typeface="Helvetica Neue" charset="0"/>
                <a:ea typeface="Helvetica Neue" charset="0"/>
                <a:cs typeface="Helvetica Neue" charset="0"/>
              </a:rPr>
              <a:t>Introduction</a:t>
            </a:r>
          </a:p>
          <a:p>
            <a:pPr marL="800100" lvl="2" indent="-342900">
              <a:spcAft>
                <a:spcPts val="300"/>
              </a:spcAft>
              <a:buClr>
                <a:srgbClr val="BA4509"/>
              </a:buClr>
              <a:buFont typeface="Wingdings" charset="2"/>
              <a:buChar char="§"/>
            </a:pPr>
            <a:r>
              <a:rPr lang="en-US" sz="2400" b="1" dirty="0">
                <a:solidFill>
                  <a:schemeClr val="bg1"/>
                </a:solidFill>
                <a:latin typeface="Helvetica Neue" charset="0"/>
                <a:ea typeface="Helvetica Neue" charset="0"/>
                <a:cs typeface="Helvetica Neue" charset="0"/>
              </a:rPr>
              <a:t>Explanation of what is needed by City</a:t>
            </a:r>
          </a:p>
          <a:p>
            <a:pPr marL="800100" lvl="2" indent="-342900">
              <a:spcAft>
                <a:spcPts val="300"/>
              </a:spcAft>
              <a:buClr>
                <a:srgbClr val="BA4509"/>
              </a:buClr>
              <a:buFont typeface="Wingdings" charset="2"/>
              <a:buChar char="§"/>
            </a:pPr>
            <a:r>
              <a:rPr lang="en-US" sz="2400" b="1" dirty="0">
                <a:solidFill>
                  <a:schemeClr val="bg1"/>
                </a:solidFill>
                <a:latin typeface="Helvetica Neue" charset="0"/>
                <a:ea typeface="Helvetica Neue" charset="0"/>
                <a:cs typeface="Helvetica Neue" charset="0"/>
              </a:rPr>
              <a:t>Context of City’s need</a:t>
            </a:r>
          </a:p>
          <a:p>
            <a:pPr marL="800100" lvl="2" indent="-342900">
              <a:spcAft>
                <a:spcPts val="300"/>
              </a:spcAft>
              <a:buClr>
                <a:srgbClr val="BA4509"/>
              </a:buClr>
              <a:buFont typeface="Wingdings" charset="2"/>
              <a:buChar char="§"/>
            </a:pPr>
            <a:r>
              <a:rPr lang="en-US" sz="2400" b="1" dirty="0">
                <a:solidFill>
                  <a:schemeClr val="bg1"/>
                </a:solidFill>
                <a:latin typeface="Helvetica Neue" charset="0"/>
                <a:ea typeface="Helvetica Neue" charset="0"/>
                <a:cs typeface="Helvetica Neue" charset="0"/>
              </a:rPr>
              <a:t>Summit’s population  and characteristics</a:t>
            </a:r>
          </a:p>
          <a:p>
            <a:pPr marL="800100" lvl="2" indent="-342900">
              <a:spcAft>
                <a:spcPts val="300"/>
              </a:spcAft>
              <a:buClr>
                <a:srgbClr val="BA4509"/>
              </a:buClr>
              <a:buFont typeface="Wingdings" charset="2"/>
              <a:buChar char="§"/>
            </a:pPr>
            <a:r>
              <a:rPr lang="en-US" sz="2400" b="1" dirty="0">
                <a:solidFill>
                  <a:schemeClr val="bg1"/>
                </a:solidFill>
                <a:latin typeface="Helvetica Neue" charset="0"/>
                <a:ea typeface="Helvetica Neue" charset="0"/>
                <a:cs typeface="Helvetica Neue" charset="0"/>
              </a:rPr>
              <a:t>Neighborhood context</a:t>
            </a:r>
          </a:p>
          <a:p>
            <a:pPr marL="800100" lvl="2" indent="-342900">
              <a:spcAft>
                <a:spcPts val="300"/>
              </a:spcAft>
              <a:buClr>
                <a:srgbClr val="BA4509"/>
              </a:buClr>
              <a:buFont typeface="Wingdings" charset="2"/>
              <a:buChar char="§"/>
            </a:pPr>
            <a:r>
              <a:rPr lang="en-US" sz="2400" b="1" dirty="0">
                <a:solidFill>
                  <a:schemeClr val="bg1"/>
                </a:solidFill>
                <a:latin typeface="Helvetica Neue" charset="0"/>
                <a:ea typeface="Helvetica Neue" charset="0"/>
                <a:cs typeface="Helvetica Neue" charset="0"/>
              </a:rPr>
              <a:t>Master Plan excerpts</a:t>
            </a:r>
          </a:p>
          <a:p>
            <a:pPr lvl="1" indent="-457200">
              <a:spcAft>
                <a:spcPts val="600"/>
              </a:spcAft>
              <a:buFont typeface="Wingdings" pitchFamily="2" charset="2"/>
              <a:buChar char="§"/>
            </a:pPr>
            <a:r>
              <a:rPr lang="en-US" sz="3200" b="1" dirty="0">
                <a:solidFill>
                  <a:srgbClr val="3CBA13"/>
                </a:solidFill>
                <a:latin typeface="Helvetica Neue" charset="0"/>
                <a:ea typeface="Helvetica Neue" charset="0"/>
                <a:cs typeface="Helvetica Neue" charset="0"/>
              </a:rPr>
              <a:t>The Redevelopment Area</a:t>
            </a:r>
          </a:p>
          <a:p>
            <a:pPr marL="800100" lvl="2" indent="-342900">
              <a:spcAft>
                <a:spcPts val="300"/>
              </a:spcAft>
              <a:buClr>
                <a:srgbClr val="BA4509"/>
              </a:buClr>
              <a:buFont typeface="Wingdings" charset="2"/>
              <a:buChar char="§"/>
            </a:pPr>
            <a:r>
              <a:rPr lang="en-US" sz="2400" b="1" dirty="0">
                <a:solidFill>
                  <a:schemeClr val="bg1"/>
                </a:solidFill>
                <a:latin typeface="Helvetica Neue" charset="0"/>
                <a:ea typeface="Helvetica Neue" charset="0"/>
                <a:cs typeface="Helvetica Neue" charset="0"/>
              </a:rPr>
              <a:t>Specific details about the designated Area in Need of Redevelopment</a:t>
            </a:r>
          </a:p>
          <a:p>
            <a:pPr marL="800100" lvl="2" indent="-342900">
              <a:spcAft>
                <a:spcPts val="300"/>
              </a:spcAft>
              <a:buClr>
                <a:srgbClr val="BA4509"/>
              </a:buClr>
              <a:buFont typeface="Wingdings" charset="2"/>
              <a:buChar char="§"/>
            </a:pPr>
            <a:r>
              <a:rPr lang="en-US" sz="2400" b="1" dirty="0">
                <a:solidFill>
                  <a:schemeClr val="bg1"/>
                </a:solidFill>
                <a:latin typeface="Helvetica Neue" charset="0"/>
                <a:ea typeface="Helvetica Neue" charset="0"/>
                <a:cs typeface="Helvetica Neue" charset="0"/>
              </a:rPr>
              <a:t>Legal underpinnings of the redevelopment process</a:t>
            </a:r>
          </a:p>
          <a:p>
            <a:pPr marL="800100" lvl="2" indent="-342900">
              <a:spcAft>
                <a:spcPts val="300"/>
              </a:spcAft>
              <a:buClr>
                <a:srgbClr val="BA4509"/>
              </a:buClr>
              <a:buFont typeface="Wingdings" charset="2"/>
              <a:buChar char="§"/>
            </a:pPr>
            <a:r>
              <a:rPr lang="en-US" sz="2400" b="1" dirty="0">
                <a:solidFill>
                  <a:schemeClr val="bg1"/>
                </a:solidFill>
                <a:latin typeface="Helvetica Neue" charset="0"/>
                <a:ea typeface="Helvetica Neue" charset="0"/>
                <a:cs typeface="Helvetica Neue" charset="0"/>
              </a:rPr>
              <a:t>Blocks, lots + Ownership</a:t>
            </a:r>
          </a:p>
          <a:p>
            <a:pPr marL="800100" lvl="2" indent="-342900">
              <a:spcAft>
                <a:spcPts val="300"/>
              </a:spcAft>
              <a:buClr>
                <a:srgbClr val="BA4509"/>
              </a:buClr>
              <a:buFont typeface="Wingdings" charset="2"/>
              <a:buChar char="§"/>
            </a:pPr>
            <a:r>
              <a:rPr lang="en-US" sz="2400" b="1" dirty="0">
                <a:solidFill>
                  <a:schemeClr val="bg1"/>
                </a:solidFill>
                <a:latin typeface="Helvetica Neue" charset="0"/>
                <a:ea typeface="Helvetica Neue" charset="0"/>
                <a:cs typeface="Helvetica Neue" charset="0"/>
              </a:rPr>
              <a:t>Comments regarding City owned property</a:t>
            </a:r>
          </a:p>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14</a:t>
            </a:fld>
            <a:endParaRPr lang="en-US"/>
          </a:p>
        </p:txBody>
      </p:sp>
    </p:spTree>
    <p:extLst>
      <p:ext uri="{BB962C8B-B14F-4D97-AF65-F5344CB8AC3E}">
        <p14:creationId xmlns:p14="http://schemas.microsoft.com/office/powerpoint/2010/main" val="1745390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NJRSIS parking requirements may be negotiated and amended in redevelopment plan based upon parking study to be funded by developer. 262 parking spots must be replaced within Redevelopment area. Additional parking 457 spaces  for commuters and patrons to </a:t>
            </a:r>
            <a:r>
              <a:rPr lang="en-US" dirty="0" err="1"/>
              <a:t>Redev</a:t>
            </a:r>
            <a:r>
              <a:rPr lang="en-US" dirty="0"/>
              <a:t> area users desired, preferably under City control. </a:t>
            </a:r>
          </a:p>
          <a:p>
            <a:endParaRPr lang="en-US" dirty="0"/>
          </a:p>
          <a:p>
            <a:r>
              <a:rPr lang="en-US" dirty="0"/>
              <a:t>Building height to be consistent with existing City zoning</a:t>
            </a:r>
          </a:p>
          <a:p>
            <a:r>
              <a:rPr lang="en-US" dirty="0"/>
              <a:t>Affordable Housing requirements </a:t>
            </a:r>
          </a:p>
          <a:p>
            <a:endParaRPr lang="en-US" dirty="0"/>
          </a:p>
          <a:p>
            <a:r>
              <a:rPr lang="en-US" dirty="0"/>
              <a:t> </a:t>
            </a:r>
          </a:p>
        </p:txBody>
      </p:sp>
      <p:sp>
        <p:nvSpPr>
          <p:cNvPr id="4" name="Slide Number Placeholder 3"/>
          <p:cNvSpPr>
            <a:spLocks noGrp="1"/>
          </p:cNvSpPr>
          <p:nvPr>
            <p:ph type="sldNum" sz="quarter" idx="10"/>
          </p:nvPr>
        </p:nvSpPr>
        <p:spPr/>
        <p:txBody>
          <a:bodyPr/>
          <a:lstStyle/>
          <a:p>
            <a:fld id="{999148C3-6F87-7041-9709-9C4E3117E635}" type="slidenum">
              <a:rPr lang="en-US" smtClean="0"/>
              <a:t>15</a:t>
            </a:fld>
            <a:endParaRPr lang="en-US"/>
          </a:p>
        </p:txBody>
      </p:sp>
    </p:spTree>
    <p:extLst>
      <p:ext uri="{BB962C8B-B14F-4D97-AF65-F5344CB8AC3E}">
        <p14:creationId xmlns:p14="http://schemas.microsoft.com/office/powerpoint/2010/main" val="793803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16</a:t>
            </a:fld>
            <a:endParaRPr lang="en-US"/>
          </a:p>
        </p:txBody>
      </p:sp>
    </p:spTree>
    <p:extLst>
      <p:ext uri="{BB962C8B-B14F-4D97-AF65-F5344CB8AC3E}">
        <p14:creationId xmlns:p14="http://schemas.microsoft.com/office/powerpoint/2010/main" val="1428847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Expressed desire for buildings with character that will complement existing built environment of the City </a:t>
            </a:r>
          </a:p>
        </p:txBody>
      </p:sp>
      <p:sp>
        <p:nvSpPr>
          <p:cNvPr id="4" name="Slide Number Placeholder 3"/>
          <p:cNvSpPr>
            <a:spLocks noGrp="1"/>
          </p:cNvSpPr>
          <p:nvPr>
            <p:ph type="sldNum" sz="quarter" idx="10"/>
          </p:nvPr>
        </p:nvSpPr>
        <p:spPr/>
        <p:txBody>
          <a:bodyPr/>
          <a:lstStyle/>
          <a:p>
            <a:fld id="{999148C3-6F87-7041-9709-9C4E3117E635}" type="slidenum">
              <a:rPr lang="en-US" smtClean="0"/>
              <a:t>17</a:t>
            </a:fld>
            <a:endParaRPr lang="en-US"/>
          </a:p>
        </p:txBody>
      </p:sp>
    </p:spTree>
    <p:extLst>
      <p:ext uri="{BB962C8B-B14F-4D97-AF65-F5344CB8AC3E}">
        <p14:creationId xmlns:p14="http://schemas.microsoft.com/office/powerpoint/2010/main" val="2595728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Expressed desire for incorporation of seating into public spaces as well as opportunities for pop up markets and festivals. </a:t>
            </a:r>
          </a:p>
        </p:txBody>
      </p:sp>
      <p:sp>
        <p:nvSpPr>
          <p:cNvPr id="4" name="Slide Number Placeholder 3"/>
          <p:cNvSpPr>
            <a:spLocks noGrp="1"/>
          </p:cNvSpPr>
          <p:nvPr>
            <p:ph type="sldNum" sz="quarter" idx="10"/>
          </p:nvPr>
        </p:nvSpPr>
        <p:spPr/>
        <p:txBody>
          <a:bodyPr/>
          <a:lstStyle/>
          <a:p>
            <a:fld id="{999148C3-6F87-7041-9709-9C4E3117E635}" type="slidenum">
              <a:rPr lang="en-US" smtClean="0"/>
              <a:t>18</a:t>
            </a:fld>
            <a:endParaRPr lang="en-US"/>
          </a:p>
        </p:txBody>
      </p:sp>
    </p:spTree>
    <p:extLst>
      <p:ext uri="{BB962C8B-B14F-4D97-AF65-F5344CB8AC3E}">
        <p14:creationId xmlns:p14="http://schemas.microsoft.com/office/powerpoint/2010/main" val="4253330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19</a:t>
            </a:fld>
            <a:endParaRPr lang="en-US"/>
          </a:p>
        </p:txBody>
      </p:sp>
    </p:spTree>
    <p:extLst>
      <p:ext uri="{BB962C8B-B14F-4D97-AF65-F5344CB8AC3E}">
        <p14:creationId xmlns:p14="http://schemas.microsoft.com/office/powerpoint/2010/main" val="14501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2</a:t>
            </a:fld>
            <a:endParaRPr lang="en-US"/>
          </a:p>
        </p:txBody>
      </p:sp>
    </p:spTree>
    <p:extLst>
      <p:ext uri="{BB962C8B-B14F-4D97-AF65-F5344CB8AC3E}">
        <p14:creationId xmlns:p14="http://schemas.microsoft.com/office/powerpoint/2010/main" val="1540634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Expressed desire for alleviation of traffic congestion &amp; safety issues at intersection of Broad and Morris. Redevelopment should facilitate easier pedestrian flow between downtown, train station and Broad St West area. </a:t>
            </a:r>
          </a:p>
        </p:txBody>
      </p:sp>
      <p:sp>
        <p:nvSpPr>
          <p:cNvPr id="4" name="Slide Number Placeholder 3"/>
          <p:cNvSpPr>
            <a:spLocks noGrp="1"/>
          </p:cNvSpPr>
          <p:nvPr>
            <p:ph type="sldNum" sz="quarter" idx="10"/>
          </p:nvPr>
        </p:nvSpPr>
        <p:spPr/>
        <p:txBody>
          <a:bodyPr/>
          <a:lstStyle/>
          <a:p>
            <a:fld id="{999148C3-6F87-7041-9709-9C4E3117E635}" type="slidenum">
              <a:rPr lang="en-US" smtClean="0"/>
              <a:t>20</a:t>
            </a:fld>
            <a:endParaRPr lang="en-US"/>
          </a:p>
        </p:txBody>
      </p:sp>
    </p:spTree>
    <p:extLst>
      <p:ext uri="{BB962C8B-B14F-4D97-AF65-F5344CB8AC3E}">
        <p14:creationId xmlns:p14="http://schemas.microsoft.com/office/powerpoint/2010/main" val="4217589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21</a:t>
            </a:fld>
            <a:endParaRPr lang="en-US"/>
          </a:p>
        </p:txBody>
      </p:sp>
    </p:spTree>
    <p:extLst>
      <p:ext uri="{BB962C8B-B14F-4D97-AF65-F5344CB8AC3E}">
        <p14:creationId xmlns:p14="http://schemas.microsoft.com/office/powerpoint/2010/main" val="2134310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22</a:t>
            </a:fld>
            <a:endParaRPr lang="en-US"/>
          </a:p>
        </p:txBody>
      </p:sp>
    </p:spTree>
    <p:extLst>
      <p:ext uri="{BB962C8B-B14F-4D97-AF65-F5344CB8AC3E}">
        <p14:creationId xmlns:p14="http://schemas.microsoft.com/office/powerpoint/2010/main" val="2932187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23</a:t>
            </a:fld>
            <a:endParaRPr lang="en-US"/>
          </a:p>
        </p:txBody>
      </p:sp>
    </p:spTree>
    <p:extLst>
      <p:ext uri="{BB962C8B-B14F-4D97-AF65-F5344CB8AC3E}">
        <p14:creationId xmlns:p14="http://schemas.microsoft.com/office/powerpoint/2010/main" val="2494735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24</a:t>
            </a:fld>
            <a:endParaRPr lang="en-US"/>
          </a:p>
        </p:txBody>
      </p:sp>
    </p:spTree>
    <p:extLst>
      <p:ext uri="{BB962C8B-B14F-4D97-AF65-F5344CB8AC3E}">
        <p14:creationId xmlns:p14="http://schemas.microsoft.com/office/powerpoint/2010/main" val="4021855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3</a:t>
            </a:fld>
            <a:endParaRPr lang="en-US"/>
          </a:p>
        </p:txBody>
      </p:sp>
    </p:spTree>
    <p:extLst>
      <p:ext uri="{BB962C8B-B14F-4D97-AF65-F5344CB8AC3E}">
        <p14:creationId xmlns:p14="http://schemas.microsoft.com/office/powerpoint/2010/main" val="12298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4</a:t>
            </a:fld>
            <a:endParaRPr lang="en-US"/>
          </a:p>
        </p:txBody>
      </p:sp>
    </p:spTree>
    <p:extLst>
      <p:ext uri="{BB962C8B-B14F-4D97-AF65-F5344CB8AC3E}">
        <p14:creationId xmlns:p14="http://schemas.microsoft.com/office/powerpoint/2010/main" val="297059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5</a:t>
            </a:fld>
            <a:endParaRPr lang="en-US"/>
          </a:p>
        </p:txBody>
      </p:sp>
    </p:spTree>
    <p:extLst>
      <p:ext uri="{BB962C8B-B14F-4D97-AF65-F5344CB8AC3E}">
        <p14:creationId xmlns:p14="http://schemas.microsoft.com/office/powerpoint/2010/main" val="2942284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6</a:t>
            </a:fld>
            <a:endParaRPr lang="en-US"/>
          </a:p>
        </p:txBody>
      </p:sp>
    </p:spTree>
    <p:extLst>
      <p:ext uri="{BB962C8B-B14F-4D97-AF65-F5344CB8AC3E}">
        <p14:creationId xmlns:p14="http://schemas.microsoft.com/office/powerpoint/2010/main" val="3628089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9148C3-6F87-7041-9709-9C4E3117E635}" type="slidenum">
              <a:rPr lang="en-US" smtClean="0"/>
              <a:t>7</a:t>
            </a:fld>
            <a:endParaRPr lang="en-US"/>
          </a:p>
        </p:txBody>
      </p:sp>
    </p:spTree>
    <p:extLst>
      <p:ext uri="{BB962C8B-B14F-4D97-AF65-F5344CB8AC3E}">
        <p14:creationId xmlns:p14="http://schemas.microsoft.com/office/powerpoint/2010/main" val="1727331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be emphasized that there was an overwhelming show of support across all ages, and every outreach method for the presence of a movie theater specifically. Entertainment for teens was also very frequently cited as a desire for the City. </a:t>
            </a:r>
          </a:p>
        </p:txBody>
      </p:sp>
      <p:sp>
        <p:nvSpPr>
          <p:cNvPr id="4" name="Slide Number Placeholder 3"/>
          <p:cNvSpPr>
            <a:spLocks noGrp="1"/>
          </p:cNvSpPr>
          <p:nvPr>
            <p:ph type="sldNum" sz="quarter" idx="10"/>
          </p:nvPr>
        </p:nvSpPr>
        <p:spPr/>
        <p:txBody>
          <a:bodyPr/>
          <a:lstStyle/>
          <a:p>
            <a:fld id="{999148C3-6F87-7041-9709-9C4E3117E635}" type="slidenum">
              <a:rPr lang="en-US" smtClean="0"/>
              <a:t>8</a:t>
            </a:fld>
            <a:endParaRPr lang="en-US"/>
          </a:p>
        </p:txBody>
      </p:sp>
    </p:spTree>
    <p:extLst>
      <p:ext uri="{BB962C8B-B14F-4D97-AF65-F5344CB8AC3E}">
        <p14:creationId xmlns:p14="http://schemas.microsoft.com/office/powerpoint/2010/main" val="792314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an expressed appreciation for and desired expansion of Library/YMCA programming in enhanced public spaces. Emphasizes the City’s need to streamline their event’s permission process as expressed at the City Hall meetings </a:t>
            </a:r>
          </a:p>
        </p:txBody>
      </p:sp>
      <p:sp>
        <p:nvSpPr>
          <p:cNvPr id="4" name="Slide Number Placeholder 3"/>
          <p:cNvSpPr>
            <a:spLocks noGrp="1"/>
          </p:cNvSpPr>
          <p:nvPr>
            <p:ph type="sldNum" sz="quarter" idx="10"/>
          </p:nvPr>
        </p:nvSpPr>
        <p:spPr/>
        <p:txBody>
          <a:bodyPr/>
          <a:lstStyle/>
          <a:p>
            <a:fld id="{999148C3-6F87-7041-9709-9C4E3117E635}" type="slidenum">
              <a:rPr lang="en-US" smtClean="0"/>
              <a:t>9</a:t>
            </a:fld>
            <a:endParaRPr lang="en-US"/>
          </a:p>
        </p:txBody>
      </p:sp>
    </p:spTree>
    <p:extLst>
      <p:ext uri="{BB962C8B-B14F-4D97-AF65-F5344CB8AC3E}">
        <p14:creationId xmlns:p14="http://schemas.microsoft.com/office/powerpoint/2010/main" val="39573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0B9FAF-28C7-AC4D-90BB-7C4C6FDE604D}" type="datetimeFigureOut">
              <a:rPr lang="en-US" smtClean="0"/>
              <a:t>6/1/2018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16148-EC0C-4241-ACB8-293DB79C43B4}" type="slidenum">
              <a:rPr lang="en-US" smtClean="0"/>
              <a:t>‹#›</a:t>
            </a:fld>
            <a:endParaRPr lang="en-US"/>
          </a:p>
        </p:txBody>
      </p:sp>
    </p:spTree>
    <p:extLst>
      <p:ext uri="{BB962C8B-B14F-4D97-AF65-F5344CB8AC3E}">
        <p14:creationId xmlns:p14="http://schemas.microsoft.com/office/powerpoint/2010/main" val="30884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0B9FAF-28C7-AC4D-90BB-7C4C6FDE604D}" type="datetimeFigureOut">
              <a:rPr lang="en-US" smtClean="0"/>
              <a:t>6/1/2018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16148-EC0C-4241-ACB8-293DB79C43B4}" type="slidenum">
              <a:rPr lang="en-US" smtClean="0"/>
              <a:t>‹#›</a:t>
            </a:fld>
            <a:endParaRPr lang="en-US"/>
          </a:p>
        </p:txBody>
      </p:sp>
    </p:spTree>
    <p:extLst>
      <p:ext uri="{BB962C8B-B14F-4D97-AF65-F5344CB8AC3E}">
        <p14:creationId xmlns:p14="http://schemas.microsoft.com/office/powerpoint/2010/main" val="24790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0B9FAF-28C7-AC4D-90BB-7C4C6FDE604D}" type="datetimeFigureOut">
              <a:rPr lang="en-US" smtClean="0"/>
              <a:t>6/1/2018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16148-EC0C-4241-ACB8-293DB79C43B4}" type="slidenum">
              <a:rPr lang="en-US" smtClean="0"/>
              <a:t>‹#›</a:t>
            </a:fld>
            <a:endParaRPr lang="en-US"/>
          </a:p>
        </p:txBody>
      </p:sp>
    </p:spTree>
    <p:extLst>
      <p:ext uri="{BB962C8B-B14F-4D97-AF65-F5344CB8AC3E}">
        <p14:creationId xmlns:p14="http://schemas.microsoft.com/office/powerpoint/2010/main" val="54504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0B9FAF-28C7-AC4D-90BB-7C4C6FDE604D}" type="datetimeFigureOut">
              <a:rPr lang="en-US" smtClean="0"/>
              <a:t>6/1/2018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16148-EC0C-4241-ACB8-293DB79C43B4}" type="slidenum">
              <a:rPr lang="en-US" smtClean="0"/>
              <a:t>‹#›</a:t>
            </a:fld>
            <a:endParaRPr lang="en-US"/>
          </a:p>
        </p:txBody>
      </p:sp>
    </p:spTree>
    <p:extLst>
      <p:ext uri="{BB962C8B-B14F-4D97-AF65-F5344CB8AC3E}">
        <p14:creationId xmlns:p14="http://schemas.microsoft.com/office/powerpoint/2010/main" val="608580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0B9FAF-28C7-AC4D-90BB-7C4C6FDE604D}" type="datetimeFigureOut">
              <a:rPr lang="en-US" smtClean="0"/>
              <a:t>6/1/2018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D16148-EC0C-4241-ACB8-293DB79C43B4}" type="slidenum">
              <a:rPr lang="en-US" smtClean="0"/>
              <a:t>‹#›</a:t>
            </a:fld>
            <a:endParaRPr lang="en-US"/>
          </a:p>
        </p:txBody>
      </p:sp>
    </p:spTree>
    <p:extLst>
      <p:ext uri="{BB962C8B-B14F-4D97-AF65-F5344CB8AC3E}">
        <p14:creationId xmlns:p14="http://schemas.microsoft.com/office/powerpoint/2010/main" val="2146753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0B9FAF-28C7-AC4D-90BB-7C4C6FDE604D}" type="datetimeFigureOut">
              <a:rPr lang="en-US" smtClean="0"/>
              <a:t>6/1/2018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D16148-EC0C-4241-ACB8-293DB79C43B4}" type="slidenum">
              <a:rPr lang="en-US" smtClean="0"/>
              <a:t>‹#›</a:t>
            </a:fld>
            <a:endParaRPr lang="en-US"/>
          </a:p>
        </p:txBody>
      </p:sp>
    </p:spTree>
    <p:extLst>
      <p:ext uri="{BB962C8B-B14F-4D97-AF65-F5344CB8AC3E}">
        <p14:creationId xmlns:p14="http://schemas.microsoft.com/office/powerpoint/2010/main" val="736077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0B9FAF-28C7-AC4D-90BB-7C4C6FDE604D}" type="datetimeFigureOut">
              <a:rPr lang="en-US" smtClean="0"/>
              <a:t>6/1/2018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D16148-EC0C-4241-ACB8-293DB79C43B4}" type="slidenum">
              <a:rPr lang="en-US" smtClean="0"/>
              <a:t>‹#›</a:t>
            </a:fld>
            <a:endParaRPr lang="en-US"/>
          </a:p>
        </p:txBody>
      </p:sp>
    </p:spTree>
    <p:extLst>
      <p:ext uri="{BB962C8B-B14F-4D97-AF65-F5344CB8AC3E}">
        <p14:creationId xmlns:p14="http://schemas.microsoft.com/office/powerpoint/2010/main" val="155521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0B9FAF-28C7-AC4D-90BB-7C4C6FDE604D}" type="datetimeFigureOut">
              <a:rPr lang="en-US" smtClean="0"/>
              <a:t>6/1/2018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D16148-EC0C-4241-ACB8-293DB79C43B4}" type="slidenum">
              <a:rPr lang="en-US" smtClean="0"/>
              <a:t>‹#›</a:t>
            </a:fld>
            <a:endParaRPr lang="en-US"/>
          </a:p>
        </p:txBody>
      </p:sp>
    </p:spTree>
    <p:extLst>
      <p:ext uri="{BB962C8B-B14F-4D97-AF65-F5344CB8AC3E}">
        <p14:creationId xmlns:p14="http://schemas.microsoft.com/office/powerpoint/2010/main" val="1006047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0B9FAF-28C7-AC4D-90BB-7C4C6FDE604D}" type="datetimeFigureOut">
              <a:rPr lang="en-US" smtClean="0"/>
              <a:t>6/1/2018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D16148-EC0C-4241-ACB8-293DB79C43B4}" type="slidenum">
              <a:rPr lang="en-US" smtClean="0"/>
              <a:t>‹#›</a:t>
            </a:fld>
            <a:endParaRPr lang="en-US"/>
          </a:p>
        </p:txBody>
      </p:sp>
    </p:spTree>
    <p:extLst>
      <p:ext uri="{BB962C8B-B14F-4D97-AF65-F5344CB8AC3E}">
        <p14:creationId xmlns:p14="http://schemas.microsoft.com/office/powerpoint/2010/main" val="1675365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0B9FAF-28C7-AC4D-90BB-7C4C6FDE604D}" type="datetimeFigureOut">
              <a:rPr lang="en-US" smtClean="0"/>
              <a:t>6/1/2018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D16148-EC0C-4241-ACB8-293DB79C43B4}" type="slidenum">
              <a:rPr lang="en-US" smtClean="0"/>
              <a:t>‹#›</a:t>
            </a:fld>
            <a:endParaRPr lang="en-US"/>
          </a:p>
        </p:txBody>
      </p:sp>
    </p:spTree>
    <p:extLst>
      <p:ext uri="{BB962C8B-B14F-4D97-AF65-F5344CB8AC3E}">
        <p14:creationId xmlns:p14="http://schemas.microsoft.com/office/powerpoint/2010/main" val="351205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0B9FAF-28C7-AC4D-90BB-7C4C6FDE604D}" type="datetimeFigureOut">
              <a:rPr lang="en-US" smtClean="0"/>
              <a:t>6/1/2018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D16148-EC0C-4241-ACB8-293DB79C43B4}" type="slidenum">
              <a:rPr lang="en-US" smtClean="0"/>
              <a:t>‹#›</a:t>
            </a:fld>
            <a:endParaRPr lang="en-US"/>
          </a:p>
        </p:txBody>
      </p:sp>
    </p:spTree>
    <p:extLst>
      <p:ext uri="{BB962C8B-B14F-4D97-AF65-F5344CB8AC3E}">
        <p14:creationId xmlns:p14="http://schemas.microsoft.com/office/powerpoint/2010/main" val="1963920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B9FAF-28C7-AC4D-90BB-7C4C6FDE604D}" type="datetimeFigureOut">
              <a:rPr lang="en-US" smtClean="0"/>
              <a:t>6/1/2018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D16148-EC0C-4241-ACB8-293DB79C43B4}" type="slidenum">
              <a:rPr lang="en-US" smtClean="0"/>
              <a:t>‹#›</a:t>
            </a:fld>
            <a:endParaRPr lang="en-US"/>
          </a:p>
        </p:txBody>
      </p:sp>
    </p:spTree>
    <p:extLst>
      <p:ext uri="{BB962C8B-B14F-4D97-AF65-F5344CB8AC3E}">
        <p14:creationId xmlns:p14="http://schemas.microsoft.com/office/powerpoint/2010/main" val="2035586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F3F25-8B4A-C844-8C83-EC63A7415EEE}"/>
              </a:ext>
            </a:extLst>
          </p:cNvPr>
          <p:cNvPicPr>
            <a:picLocks noChangeAspect="1"/>
          </p:cNvPicPr>
          <p:nvPr/>
        </p:nvPicPr>
        <p:blipFill rotWithShape="1">
          <a:blip r:embed="rId3">
            <a:extLst>
              <a:ext uri="{28A0092B-C50C-407E-A947-70E740481C1C}">
                <a14:useLocalDpi xmlns:a14="http://schemas.microsoft.com/office/drawing/2010/main" val="0"/>
              </a:ext>
            </a:extLst>
          </a:blip>
          <a:srcRect l="11875" t="3143" r="24584"/>
          <a:stretch/>
        </p:blipFill>
        <p:spPr>
          <a:xfrm>
            <a:off x="2" y="0"/>
            <a:ext cx="9143998" cy="6858000"/>
          </a:xfrm>
          <a:prstGeom prst="rect">
            <a:avLst/>
          </a:prstGeom>
        </p:spPr>
      </p:pic>
      <p:sp>
        <p:nvSpPr>
          <p:cNvPr id="5" name="TextBox 4"/>
          <p:cNvSpPr txBox="1"/>
          <p:nvPr/>
        </p:nvSpPr>
        <p:spPr>
          <a:xfrm>
            <a:off x="1" y="490321"/>
            <a:ext cx="6736465" cy="1472198"/>
          </a:xfrm>
          <a:prstGeom prst="rect">
            <a:avLst/>
          </a:prstGeom>
          <a:solidFill>
            <a:schemeClr val="bg1"/>
          </a:solidFill>
          <a:ln>
            <a:noFill/>
          </a:ln>
        </p:spPr>
        <p:txBody>
          <a:bodyPr wrap="square" lIns="274320" rtlCol="0">
            <a:spAutoFit/>
          </a:bodyPr>
          <a:lstStyle/>
          <a:p>
            <a:pPr lvl="0"/>
            <a:r>
              <a:rPr lang="en-US" sz="4400" b="1" spc="-150" dirty="0">
                <a:solidFill>
                  <a:srgbClr val="87003C"/>
                </a:solidFill>
                <a:latin typeface="Helvetica Neue" charset="0"/>
                <a:ea typeface="Helvetica Neue" charset="0"/>
                <a:cs typeface="Helvetica Neue" charset="0"/>
              </a:rPr>
              <a:t>Broad Street West </a:t>
            </a:r>
          </a:p>
          <a:p>
            <a:pPr lvl="0"/>
            <a:r>
              <a:rPr lang="en-US" sz="4400" b="1" spc="-150" dirty="0">
                <a:solidFill>
                  <a:srgbClr val="87003C"/>
                </a:solidFill>
                <a:latin typeface="Helvetica Neue" charset="0"/>
                <a:ea typeface="Helvetica Neue" charset="0"/>
                <a:cs typeface="Helvetica Neue" charset="0"/>
              </a:rPr>
              <a:t>Outreach + RFQ Update</a:t>
            </a:r>
          </a:p>
        </p:txBody>
      </p:sp>
      <p:sp>
        <p:nvSpPr>
          <p:cNvPr id="10" name="TextBox 9"/>
          <p:cNvSpPr txBox="1"/>
          <p:nvPr/>
        </p:nvSpPr>
        <p:spPr>
          <a:xfrm>
            <a:off x="5562600" y="5501932"/>
            <a:ext cx="3581397" cy="584775"/>
          </a:xfrm>
          <a:prstGeom prst="rect">
            <a:avLst/>
          </a:prstGeom>
          <a:solidFill>
            <a:schemeClr val="bg1">
              <a:lumMod val="75000"/>
            </a:schemeClr>
          </a:solidFill>
        </p:spPr>
        <p:txBody>
          <a:bodyPr wrap="square" rtlCol="0">
            <a:spAutoFit/>
          </a:bodyPr>
          <a:lstStyle/>
          <a:p>
            <a:r>
              <a:rPr lang="en-US" sz="3200" b="1" dirty="0">
                <a:latin typeface="Helvetica Neue" charset="0"/>
                <a:ea typeface="Helvetica Neue" charset="0"/>
                <a:cs typeface="Helvetica Neue" charset="0"/>
              </a:rPr>
              <a:t>May 31, 2018</a:t>
            </a:r>
          </a:p>
        </p:txBody>
      </p:sp>
      <p:sp>
        <p:nvSpPr>
          <p:cNvPr id="11" name="TextBox 10"/>
          <p:cNvSpPr txBox="1"/>
          <p:nvPr/>
        </p:nvSpPr>
        <p:spPr>
          <a:xfrm>
            <a:off x="2" y="6231575"/>
            <a:ext cx="6736464" cy="369332"/>
          </a:xfrm>
          <a:prstGeom prst="rect">
            <a:avLst/>
          </a:prstGeom>
          <a:solidFill>
            <a:schemeClr val="bg1">
              <a:lumMod val="75000"/>
            </a:schemeClr>
          </a:solidFill>
        </p:spPr>
        <p:txBody>
          <a:bodyPr wrap="square" rtlCol="0">
            <a:spAutoFit/>
          </a:bodyPr>
          <a:lstStyle/>
          <a:p>
            <a:r>
              <a:rPr lang="en-US" b="1" dirty="0">
                <a:latin typeface="Helvetica Neue" charset="0"/>
                <a:ea typeface="Helvetica Neue" charset="0"/>
                <a:cs typeface="Helvetica Neue" charset="0"/>
              </a:rPr>
              <a:t>    PREPARED BY TOPOLOGY FOR THE CITY OF SUMMIT </a:t>
            </a:r>
          </a:p>
        </p:txBody>
      </p:sp>
    </p:spTree>
    <p:extLst>
      <p:ext uri="{BB962C8B-B14F-4D97-AF65-F5344CB8AC3E}">
        <p14:creationId xmlns:p14="http://schemas.microsoft.com/office/powerpoint/2010/main" val="1715159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6845299"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6579077" cy="507831"/>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3. </a:t>
            </a:r>
            <a:r>
              <a:rPr lang="en-US" sz="3600" b="1" spc="-150" dirty="0">
                <a:latin typeface="Helvetica Neue"/>
                <a:cs typeface="Helvetica Neue"/>
              </a:rPr>
              <a:t>STAKEHOLDER MEETINGS</a:t>
            </a:r>
          </a:p>
        </p:txBody>
      </p:sp>
      <p:sp>
        <p:nvSpPr>
          <p:cNvPr id="6" name="TextBox 5"/>
          <p:cNvSpPr txBox="1"/>
          <p:nvPr/>
        </p:nvSpPr>
        <p:spPr>
          <a:xfrm>
            <a:off x="802313" y="1320545"/>
            <a:ext cx="7481877" cy="4355038"/>
          </a:xfrm>
          <a:prstGeom prst="rect">
            <a:avLst/>
          </a:prstGeom>
          <a:solidFill>
            <a:schemeClr val="tx1">
              <a:alpha val="50000"/>
            </a:schemeClr>
          </a:solidFill>
        </p:spPr>
        <p:txBody>
          <a:bodyPr wrap="square" rtlCol="0">
            <a:spAutoFit/>
          </a:bodyPr>
          <a:lstStyle/>
          <a:p>
            <a:pPr marL="342900" lvl="1" indent="-342900">
              <a:buClr>
                <a:srgbClr val="990000"/>
              </a:buClr>
              <a:buFont typeface="Wingdings" panose="05000000000000000000" pitchFamily="2" charset="2"/>
              <a:buChar char="§"/>
            </a:pPr>
            <a:endParaRPr lang="en-US" sz="2800" b="1" dirty="0">
              <a:solidFill>
                <a:srgbClr val="00CCA0"/>
              </a:solidFill>
              <a:latin typeface="Helvetica Neue" charset="0"/>
              <a:ea typeface="Helvetica Neue" charset="0"/>
              <a:cs typeface="Helvetica Neue" charset="0"/>
            </a:endParaRPr>
          </a:p>
          <a:p>
            <a:pPr marL="342900" lvl="1" indent="-342900">
              <a:spcAft>
                <a:spcPts val="500"/>
              </a:spcAft>
              <a:buClr>
                <a:srgbClr val="87003C"/>
              </a:buClr>
              <a:buFont typeface="Wingdings" panose="05000000000000000000" pitchFamily="2" charset="2"/>
              <a:buChar char="§"/>
            </a:pPr>
            <a:r>
              <a:rPr lang="en-US" sz="2800" b="1" dirty="0">
                <a:solidFill>
                  <a:schemeClr val="bg1"/>
                </a:solidFill>
                <a:latin typeface="Helvetica Neue" charset="0"/>
                <a:ea typeface="Helvetica Neue" charset="0"/>
                <a:cs typeface="Helvetica Neue" charset="0"/>
              </a:rPr>
              <a:t>Difficulties with parking</a:t>
            </a:r>
          </a:p>
          <a:p>
            <a:pPr marL="342900" lvl="1" indent="-342900">
              <a:spcAft>
                <a:spcPts val="500"/>
              </a:spcAft>
              <a:buClr>
                <a:srgbClr val="87003C"/>
              </a:buClr>
              <a:buFont typeface="Wingdings" panose="05000000000000000000" pitchFamily="2" charset="2"/>
              <a:buChar char="§"/>
            </a:pPr>
            <a:r>
              <a:rPr lang="en-US" sz="2800" b="1" dirty="0">
                <a:solidFill>
                  <a:schemeClr val="bg1"/>
                </a:solidFill>
                <a:latin typeface="Helvetica Neue" charset="0"/>
                <a:ea typeface="Helvetica Neue" charset="0"/>
                <a:cs typeface="Helvetica Neue" charset="0"/>
              </a:rPr>
              <a:t>Opportunities for parking structures </a:t>
            </a:r>
          </a:p>
          <a:p>
            <a:pPr marL="342900" lvl="1" indent="-342900">
              <a:spcAft>
                <a:spcPts val="500"/>
              </a:spcAft>
              <a:buClr>
                <a:srgbClr val="87003C"/>
              </a:buClr>
              <a:buFont typeface="Wingdings" panose="05000000000000000000" pitchFamily="2" charset="2"/>
              <a:buChar char="§"/>
            </a:pPr>
            <a:r>
              <a:rPr lang="en-US" sz="2800" b="1" dirty="0">
                <a:solidFill>
                  <a:schemeClr val="bg1"/>
                </a:solidFill>
                <a:latin typeface="Helvetica Neue" charset="0"/>
                <a:ea typeface="Helvetica Neue" charset="0"/>
                <a:cs typeface="Helvetica Neue" charset="0"/>
              </a:rPr>
              <a:t>Traffic: Broad Street + Morris Avenue</a:t>
            </a:r>
          </a:p>
          <a:p>
            <a:pPr marL="342900" lvl="1" indent="-342900">
              <a:spcAft>
                <a:spcPts val="500"/>
              </a:spcAft>
              <a:buClr>
                <a:srgbClr val="87003C"/>
              </a:buClr>
              <a:buFont typeface="Wingdings" panose="05000000000000000000" pitchFamily="2" charset="2"/>
              <a:buChar char="§"/>
            </a:pPr>
            <a:r>
              <a:rPr lang="en-US" sz="2800" b="1" dirty="0">
                <a:solidFill>
                  <a:schemeClr val="bg1"/>
                </a:solidFill>
                <a:latin typeface="Helvetica Neue" charset="0"/>
                <a:ea typeface="Helvetica Neue" charset="0"/>
                <a:cs typeface="Helvetica Neue" charset="0"/>
              </a:rPr>
              <a:t>Market concerns re: housing + retail</a:t>
            </a:r>
          </a:p>
          <a:p>
            <a:pPr marL="342900" lvl="1" indent="-342900">
              <a:spcAft>
                <a:spcPts val="500"/>
              </a:spcAft>
              <a:buClr>
                <a:srgbClr val="87003C"/>
              </a:buClr>
              <a:buFont typeface="Wingdings" panose="05000000000000000000" pitchFamily="2" charset="2"/>
              <a:buChar char="§"/>
            </a:pPr>
            <a:r>
              <a:rPr lang="en-US" sz="2800" b="1" dirty="0">
                <a:solidFill>
                  <a:schemeClr val="bg1"/>
                </a:solidFill>
                <a:latin typeface="Helvetica Neue" charset="0"/>
                <a:ea typeface="Helvetica Neue" charset="0"/>
                <a:cs typeface="Helvetica Neue" charset="0"/>
              </a:rPr>
              <a:t>Flexible outdoor space Library + YMCA </a:t>
            </a:r>
          </a:p>
          <a:p>
            <a:pPr marL="342900" lvl="1" indent="-342900">
              <a:spcAft>
                <a:spcPts val="500"/>
              </a:spcAft>
              <a:buClr>
                <a:srgbClr val="87003C"/>
              </a:buClr>
              <a:buFont typeface="Wingdings" panose="05000000000000000000" pitchFamily="2" charset="2"/>
              <a:buChar char="§"/>
            </a:pPr>
            <a:r>
              <a:rPr lang="en-US" sz="2800" b="1" dirty="0">
                <a:solidFill>
                  <a:schemeClr val="bg1"/>
                </a:solidFill>
                <a:latin typeface="Helvetica Neue" charset="0"/>
                <a:ea typeface="Helvetica Neue" charset="0"/>
                <a:cs typeface="Helvetica Neue" charset="0"/>
              </a:rPr>
              <a:t>Property owners: better pedestrian connections to train station + downtown</a:t>
            </a:r>
          </a:p>
          <a:p>
            <a:pPr marL="342900" lvl="1" indent="-342900">
              <a:spcAft>
                <a:spcPts val="500"/>
              </a:spcAft>
              <a:buClr>
                <a:srgbClr val="BA4509"/>
              </a:buClr>
              <a:buFont typeface="Wingdings" charset="2"/>
              <a:buChar char="§"/>
            </a:pPr>
            <a:endParaRPr lang="en-US" sz="2800" b="1"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86746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6845299"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6579077" cy="507831"/>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3.</a:t>
            </a:r>
            <a:r>
              <a:rPr lang="en-US" sz="3600" b="1" spc="-150" dirty="0">
                <a:solidFill>
                  <a:srgbClr val="990000"/>
                </a:solidFill>
                <a:latin typeface="Helvetica Neue"/>
                <a:cs typeface="Helvetica Neue"/>
              </a:rPr>
              <a:t> </a:t>
            </a:r>
            <a:r>
              <a:rPr lang="en-US" sz="3600" b="1" spc="-150" dirty="0">
                <a:latin typeface="Helvetica Neue"/>
                <a:cs typeface="Helvetica Neue"/>
              </a:rPr>
              <a:t>HIGH SCHOOL OUTREACH </a:t>
            </a:r>
          </a:p>
        </p:txBody>
      </p:sp>
      <p:sp>
        <p:nvSpPr>
          <p:cNvPr id="6" name="TextBox 5"/>
          <p:cNvSpPr txBox="1"/>
          <p:nvPr/>
        </p:nvSpPr>
        <p:spPr>
          <a:xfrm>
            <a:off x="841763" y="1541297"/>
            <a:ext cx="6187687" cy="4796185"/>
          </a:xfrm>
          <a:prstGeom prst="rect">
            <a:avLst/>
          </a:prstGeom>
          <a:solidFill>
            <a:schemeClr val="tx1">
              <a:alpha val="50000"/>
            </a:schemeClr>
          </a:solidFill>
        </p:spPr>
        <p:txBody>
          <a:bodyPr wrap="square" rtlCol="0">
            <a:spAutoFit/>
          </a:bodyPr>
          <a:lstStyle/>
          <a:p>
            <a:pPr marL="342900" lvl="1" indent="-342900">
              <a:buClr>
                <a:schemeClr val="bg1">
                  <a:lumMod val="75000"/>
                </a:schemeClr>
              </a:buClr>
              <a:buFont typeface="Wingdings" pitchFamily="2" charset="2"/>
              <a:buChar char="§"/>
            </a:pPr>
            <a:r>
              <a:rPr lang="en-US" sz="2200" b="1" dirty="0">
                <a:solidFill>
                  <a:schemeClr val="bg1">
                    <a:lumMod val="75000"/>
                  </a:schemeClr>
                </a:solidFill>
                <a:latin typeface="Helvetica Neue" charset="0"/>
                <a:ea typeface="Helvetica Neue" charset="0"/>
                <a:cs typeface="Helvetica Neue" charset="0"/>
              </a:rPr>
              <a:t>Major Themes:</a:t>
            </a:r>
          </a:p>
          <a:p>
            <a:pPr marL="800100" lvl="2"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Pedestrian experience + safety</a:t>
            </a:r>
          </a:p>
          <a:p>
            <a:pPr marL="800100" lvl="2"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Green design + sustainability </a:t>
            </a:r>
          </a:p>
          <a:p>
            <a:pPr marL="800100" lvl="2"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Open space amenities </a:t>
            </a:r>
          </a:p>
          <a:p>
            <a:pPr marL="1257300" lvl="3"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Dog parks</a:t>
            </a:r>
          </a:p>
          <a:p>
            <a:pPr marL="1257300" lvl="3" indent="-342900">
              <a:spcAft>
                <a:spcPts val="500"/>
              </a:spcAft>
              <a:buClr>
                <a:srgbClr val="87003C"/>
              </a:buClr>
              <a:buFont typeface="Wingdings" charset="2"/>
              <a:buChar char="§"/>
            </a:pPr>
            <a:r>
              <a:rPr lang="en-US" sz="2200" b="1" dirty="0" err="1">
                <a:solidFill>
                  <a:schemeClr val="bg1"/>
                </a:solidFill>
                <a:latin typeface="Helvetica Neue" charset="0"/>
                <a:ea typeface="Helvetica Neue" charset="0"/>
                <a:cs typeface="Helvetica Neue" charset="0"/>
              </a:rPr>
              <a:t>Skatepark</a:t>
            </a:r>
            <a:endParaRPr lang="en-US" sz="2200" b="1" dirty="0">
              <a:solidFill>
                <a:schemeClr val="bg1"/>
              </a:solidFill>
              <a:latin typeface="Helvetica Neue" charset="0"/>
              <a:ea typeface="Helvetica Neue" charset="0"/>
              <a:cs typeface="Helvetica Neue" charset="0"/>
            </a:endParaRPr>
          </a:p>
          <a:p>
            <a:pPr marL="1257300" lvl="3"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Seating + gathering places</a:t>
            </a:r>
          </a:p>
          <a:p>
            <a:pPr marL="800100" lvl="2"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More entertainment and nightlife</a:t>
            </a:r>
          </a:p>
          <a:p>
            <a:pPr marL="1257300" lvl="3"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Events + Festivals </a:t>
            </a:r>
          </a:p>
          <a:p>
            <a:pPr marL="1257300" lvl="3"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Movie Theater</a:t>
            </a:r>
          </a:p>
          <a:p>
            <a:pPr marL="1257300" lvl="3"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Arcade</a:t>
            </a:r>
          </a:p>
          <a:p>
            <a:pPr marL="1257300" lvl="3"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Diversity of retail options</a:t>
            </a:r>
          </a:p>
        </p:txBody>
      </p:sp>
    </p:spTree>
    <p:extLst>
      <p:ext uri="{BB962C8B-B14F-4D97-AF65-F5344CB8AC3E}">
        <p14:creationId xmlns:p14="http://schemas.microsoft.com/office/powerpoint/2010/main" val="2548620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567658"/>
            <a:ext cx="8012317"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7917449" cy="509050"/>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3. </a:t>
            </a:r>
            <a:r>
              <a:rPr lang="en-US" sz="3600" b="1" spc="-150" dirty="0">
                <a:latin typeface="Helvetica Neue"/>
                <a:cs typeface="Helvetica Neue"/>
              </a:rPr>
              <a:t>PURPOSE OF PUBLIC OUTREACH</a:t>
            </a:r>
          </a:p>
        </p:txBody>
      </p:sp>
      <p:graphicFrame>
        <p:nvGraphicFramePr>
          <p:cNvPr id="2" name="Diagram 1">
            <a:extLst>
              <a:ext uri="{FF2B5EF4-FFF2-40B4-BE49-F238E27FC236}">
                <a16:creationId xmlns:a16="http://schemas.microsoft.com/office/drawing/2014/main" id="{04031C77-DF0C-1945-AA2F-AE7BB0838E5A}"/>
              </a:ext>
            </a:extLst>
          </p:cNvPr>
          <p:cNvGraphicFramePr/>
          <p:nvPr>
            <p:extLst>
              <p:ext uri="{D42A27DB-BD31-4B8C-83A1-F6EECF244321}">
                <p14:modId xmlns:p14="http://schemas.microsoft.com/office/powerpoint/2010/main" val="1999105163"/>
              </p:ext>
            </p:extLst>
          </p:nvPr>
        </p:nvGraphicFramePr>
        <p:xfrm>
          <a:off x="876822" y="1628384"/>
          <a:ext cx="7306850" cy="4910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2019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6845299"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6579077" cy="507831"/>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4. </a:t>
            </a:r>
            <a:r>
              <a:rPr lang="en-US" sz="3600" b="1" spc="-150" dirty="0">
                <a:latin typeface="Helvetica Neue"/>
                <a:cs typeface="Helvetica Neue"/>
              </a:rPr>
              <a:t>WHAT IS A RFQ</a:t>
            </a:r>
          </a:p>
        </p:txBody>
      </p:sp>
      <p:sp>
        <p:nvSpPr>
          <p:cNvPr id="6" name="TextBox 5"/>
          <p:cNvSpPr txBox="1"/>
          <p:nvPr/>
        </p:nvSpPr>
        <p:spPr>
          <a:xfrm>
            <a:off x="841762" y="1220137"/>
            <a:ext cx="7768837" cy="3493264"/>
          </a:xfrm>
          <a:prstGeom prst="rect">
            <a:avLst/>
          </a:prstGeom>
          <a:solidFill>
            <a:schemeClr val="tx1">
              <a:alpha val="50000"/>
            </a:schemeClr>
          </a:solidFill>
        </p:spPr>
        <p:txBody>
          <a:bodyPr wrap="square" rtlCol="0">
            <a:spAutoFit/>
          </a:bodyPr>
          <a:lstStyle/>
          <a:p>
            <a:pPr marL="0" lvl="1"/>
            <a:endParaRPr lang="en-US" sz="2800" b="1" dirty="0">
              <a:solidFill>
                <a:srgbClr val="00CCA0"/>
              </a:solidFill>
              <a:latin typeface="Helvetica Neue" charset="0"/>
              <a:ea typeface="Helvetica Neue" charset="0"/>
              <a:cs typeface="Helvetica Neue" charset="0"/>
            </a:endParaRPr>
          </a:p>
          <a:p>
            <a:pPr marL="342900" lvl="1" indent="-342900">
              <a:spcAft>
                <a:spcPts val="600"/>
              </a:spcAft>
              <a:buClr>
                <a:srgbClr val="87003C"/>
              </a:buClr>
              <a:buFont typeface="Wingdings" charset="2"/>
              <a:buChar char="§"/>
            </a:pPr>
            <a:r>
              <a:rPr lang="en-US" sz="2800" b="1" dirty="0">
                <a:solidFill>
                  <a:schemeClr val="bg1"/>
                </a:solidFill>
                <a:latin typeface="Helvetica Neue" charset="0"/>
                <a:ea typeface="Helvetica Neue" charset="0"/>
                <a:cs typeface="Helvetica Neue" charset="0"/>
              </a:rPr>
              <a:t>Request for Qualifications</a:t>
            </a:r>
          </a:p>
          <a:p>
            <a:pPr marL="342900" lvl="1" indent="-342900">
              <a:spcAft>
                <a:spcPts val="600"/>
              </a:spcAft>
              <a:buClr>
                <a:srgbClr val="87003C"/>
              </a:buClr>
              <a:buFont typeface="Wingdings" charset="2"/>
              <a:buChar char="§"/>
            </a:pPr>
            <a:r>
              <a:rPr lang="en-US" sz="2800" b="1" dirty="0">
                <a:solidFill>
                  <a:schemeClr val="bg1"/>
                </a:solidFill>
                <a:latin typeface="Helvetica Neue" charset="0"/>
                <a:ea typeface="Helvetica Neue" charset="0"/>
                <a:cs typeface="Helvetica Neue" charset="0"/>
              </a:rPr>
              <a:t>Non-binding</a:t>
            </a:r>
          </a:p>
          <a:p>
            <a:pPr marL="342900" lvl="1" indent="-342900">
              <a:spcAft>
                <a:spcPts val="600"/>
              </a:spcAft>
              <a:buClr>
                <a:srgbClr val="87003C"/>
              </a:buClr>
              <a:buFont typeface="Wingdings" charset="2"/>
              <a:buChar char="§"/>
            </a:pPr>
            <a:r>
              <a:rPr lang="en-US" sz="2800" b="1" dirty="0">
                <a:solidFill>
                  <a:schemeClr val="bg1"/>
                </a:solidFill>
                <a:latin typeface="Helvetica Neue" charset="0"/>
                <a:ea typeface="Helvetica Neue" charset="0"/>
                <a:cs typeface="Helvetica Neue" charset="0"/>
              </a:rPr>
              <a:t>Preliminary step</a:t>
            </a:r>
          </a:p>
          <a:p>
            <a:pPr marL="342900" lvl="1" indent="-342900">
              <a:spcAft>
                <a:spcPts val="600"/>
              </a:spcAft>
              <a:buClr>
                <a:srgbClr val="87003C"/>
              </a:buClr>
              <a:buFont typeface="Wingdings" charset="2"/>
              <a:buChar char="§"/>
            </a:pPr>
            <a:r>
              <a:rPr lang="en-US" sz="2800" b="1" dirty="0">
                <a:solidFill>
                  <a:schemeClr val="bg1"/>
                </a:solidFill>
                <a:latin typeface="Helvetica Neue" charset="0"/>
                <a:ea typeface="Helvetica Neue" charset="0"/>
                <a:cs typeface="Helvetica Neue" charset="0"/>
              </a:rPr>
              <a:t>Testing Marketability</a:t>
            </a:r>
          </a:p>
          <a:p>
            <a:pPr marL="342900" lvl="1" indent="-342900">
              <a:spcAft>
                <a:spcPts val="600"/>
              </a:spcAft>
              <a:buClr>
                <a:srgbClr val="87003C"/>
              </a:buClr>
              <a:buFont typeface="Wingdings" charset="2"/>
              <a:buChar char="§"/>
            </a:pPr>
            <a:r>
              <a:rPr lang="en-US" sz="2800" b="1" dirty="0">
                <a:solidFill>
                  <a:schemeClr val="bg1"/>
                </a:solidFill>
                <a:latin typeface="Helvetica Neue" charset="0"/>
                <a:ea typeface="Helvetica Neue" charset="0"/>
                <a:cs typeface="Helvetica Neue" charset="0"/>
              </a:rPr>
              <a:t>Vet potential developers</a:t>
            </a:r>
          </a:p>
          <a:p>
            <a:pPr marL="342900" lvl="1" indent="-342900">
              <a:spcAft>
                <a:spcPts val="600"/>
              </a:spcAft>
              <a:buClr>
                <a:srgbClr val="87003C"/>
              </a:buClr>
              <a:buFont typeface="Wingdings" charset="2"/>
              <a:buChar char="§"/>
            </a:pPr>
            <a:r>
              <a:rPr lang="en-US" sz="2800" b="1" dirty="0">
                <a:solidFill>
                  <a:schemeClr val="bg1"/>
                </a:solidFill>
                <a:latin typeface="Helvetica Neue" charset="0"/>
                <a:ea typeface="Helvetica Neue" charset="0"/>
                <a:cs typeface="Helvetica Neue" charset="0"/>
              </a:rPr>
              <a:t>Understand development parameters</a:t>
            </a:r>
          </a:p>
        </p:txBody>
      </p:sp>
    </p:spTree>
    <p:extLst>
      <p:ext uri="{BB962C8B-B14F-4D97-AF65-F5344CB8AC3E}">
        <p14:creationId xmlns:p14="http://schemas.microsoft.com/office/powerpoint/2010/main" val="46218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6845299"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6579077" cy="507831"/>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4. </a:t>
            </a:r>
            <a:r>
              <a:rPr lang="en-US" sz="3600" b="1" spc="-150" dirty="0">
                <a:latin typeface="Helvetica Neue"/>
                <a:cs typeface="Helvetica Neue"/>
              </a:rPr>
              <a:t>RFQ OUTLINE</a:t>
            </a:r>
          </a:p>
        </p:txBody>
      </p:sp>
      <p:sp>
        <p:nvSpPr>
          <p:cNvPr id="6" name="TextBox 5"/>
          <p:cNvSpPr txBox="1"/>
          <p:nvPr/>
        </p:nvSpPr>
        <p:spPr>
          <a:xfrm>
            <a:off x="735979" y="1432006"/>
            <a:ext cx="7842131" cy="4508927"/>
          </a:xfrm>
          <a:prstGeom prst="rect">
            <a:avLst/>
          </a:prstGeom>
          <a:solidFill>
            <a:schemeClr val="tx1">
              <a:alpha val="50000"/>
            </a:schemeClr>
          </a:solidFill>
        </p:spPr>
        <p:txBody>
          <a:bodyPr wrap="square" rtlCol="0">
            <a:spAutoFit/>
          </a:bodyPr>
          <a:lstStyle/>
          <a:p>
            <a:pPr lvl="1" indent="-457200">
              <a:spcAft>
                <a:spcPts val="600"/>
              </a:spcAft>
              <a:buClr>
                <a:srgbClr val="87003C"/>
              </a:buClr>
              <a:buFont typeface="Wingdings" pitchFamily="2" charset="2"/>
              <a:buChar char="§"/>
            </a:pPr>
            <a:r>
              <a:rPr lang="en-US" sz="2800" b="1" dirty="0">
                <a:solidFill>
                  <a:schemeClr val="bg1"/>
                </a:solidFill>
                <a:latin typeface="Helvetica Neue" charset="0"/>
                <a:ea typeface="Helvetica Neue" charset="0"/>
                <a:cs typeface="Helvetica Neue" charset="0"/>
              </a:rPr>
              <a:t>Project Snapshot</a:t>
            </a:r>
          </a:p>
          <a:p>
            <a:pPr lvl="1" indent="-457200">
              <a:spcAft>
                <a:spcPts val="600"/>
              </a:spcAft>
              <a:buClr>
                <a:srgbClr val="87003C"/>
              </a:buClr>
              <a:buFont typeface="Wingdings" pitchFamily="2" charset="2"/>
              <a:buChar char="§"/>
            </a:pPr>
            <a:r>
              <a:rPr lang="en-US" sz="2800" b="1" dirty="0">
                <a:solidFill>
                  <a:schemeClr val="bg1"/>
                </a:solidFill>
                <a:latin typeface="Helvetica Neue" charset="0"/>
                <a:ea typeface="Helvetica Neue" charset="0"/>
                <a:cs typeface="Helvetica Neue" charset="0"/>
              </a:rPr>
              <a:t>Introduction</a:t>
            </a:r>
          </a:p>
          <a:p>
            <a:pPr lvl="1" indent="-457200">
              <a:spcAft>
                <a:spcPts val="600"/>
              </a:spcAft>
              <a:buClr>
                <a:srgbClr val="87003C"/>
              </a:buClr>
              <a:buFont typeface="Wingdings" pitchFamily="2" charset="2"/>
              <a:buChar char="§"/>
            </a:pPr>
            <a:r>
              <a:rPr lang="en-US" sz="2800" b="1" dirty="0">
                <a:solidFill>
                  <a:schemeClr val="bg1"/>
                </a:solidFill>
                <a:latin typeface="Helvetica Neue" charset="0"/>
                <a:ea typeface="Helvetica Neue" charset="0"/>
                <a:cs typeface="Helvetica Neue" charset="0"/>
              </a:rPr>
              <a:t>The Redevelopment Area</a:t>
            </a:r>
          </a:p>
          <a:p>
            <a:pPr lvl="1" indent="-457200">
              <a:spcAft>
                <a:spcPts val="600"/>
              </a:spcAft>
              <a:buClr>
                <a:srgbClr val="87003C"/>
              </a:buClr>
              <a:buFont typeface="Wingdings" pitchFamily="2" charset="2"/>
              <a:buChar char="§"/>
            </a:pPr>
            <a:r>
              <a:rPr lang="en-US" sz="2800" b="1" dirty="0">
                <a:solidFill>
                  <a:schemeClr val="bg1"/>
                </a:solidFill>
                <a:latin typeface="Helvetica Neue" charset="0"/>
                <a:ea typeface="Helvetica Neue" charset="0"/>
                <a:cs typeface="Helvetica Neue" charset="0"/>
              </a:rPr>
              <a:t>Precedents</a:t>
            </a:r>
          </a:p>
          <a:p>
            <a:pPr lvl="1" indent="-457200">
              <a:spcAft>
                <a:spcPts val="600"/>
              </a:spcAft>
              <a:buClr>
                <a:srgbClr val="87003C"/>
              </a:buClr>
              <a:buFont typeface="Wingdings" pitchFamily="2" charset="2"/>
              <a:buChar char="§"/>
            </a:pPr>
            <a:r>
              <a:rPr lang="en-US" sz="2800" b="1" dirty="0">
                <a:solidFill>
                  <a:schemeClr val="bg1"/>
                </a:solidFill>
                <a:latin typeface="Helvetica Neue" charset="0"/>
                <a:ea typeface="Helvetica Neue" charset="0"/>
                <a:cs typeface="Helvetica Neue" charset="0"/>
              </a:rPr>
              <a:t>Developer + Developer Team Selection</a:t>
            </a:r>
          </a:p>
          <a:p>
            <a:pPr lvl="1" indent="-457200">
              <a:spcAft>
                <a:spcPts val="600"/>
              </a:spcAft>
              <a:buClr>
                <a:srgbClr val="87003C"/>
              </a:buClr>
              <a:buFont typeface="Wingdings" pitchFamily="2" charset="2"/>
              <a:buChar char="§"/>
            </a:pPr>
            <a:r>
              <a:rPr lang="en-US" sz="2800" b="1" dirty="0">
                <a:solidFill>
                  <a:schemeClr val="bg1"/>
                </a:solidFill>
                <a:latin typeface="Helvetica Neue" charset="0"/>
                <a:ea typeface="Helvetica Neue" charset="0"/>
                <a:cs typeface="Helvetica Neue" charset="0"/>
              </a:rPr>
              <a:t>Submittal Requirements</a:t>
            </a:r>
          </a:p>
          <a:p>
            <a:pPr lvl="1" indent="-457200">
              <a:spcAft>
                <a:spcPts val="600"/>
              </a:spcAft>
              <a:buClr>
                <a:srgbClr val="87003C"/>
              </a:buClr>
              <a:buFont typeface="Wingdings" pitchFamily="2" charset="2"/>
              <a:buChar char="§"/>
            </a:pPr>
            <a:r>
              <a:rPr lang="en-US" sz="2800" b="1" dirty="0">
                <a:solidFill>
                  <a:schemeClr val="bg1"/>
                </a:solidFill>
                <a:latin typeface="Helvetica Neue" charset="0"/>
                <a:ea typeface="Helvetica Neue" charset="0"/>
                <a:cs typeface="Helvetica Neue" charset="0"/>
              </a:rPr>
              <a:t>RFQ Due Date/Selection Process Schedule</a:t>
            </a:r>
          </a:p>
          <a:p>
            <a:pPr lvl="1" indent="-457200">
              <a:spcAft>
                <a:spcPts val="600"/>
              </a:spcAft>
              <a:buClr>
                <a:srgbClr val="87003C"/>
              </a:buClr>
              <a:buFont typeface="Wingdings" pitchFamily="2" charset="2"/>
              <a:buChar char="§"/>
            </a:pPr>
            <a:r>
              <a:rPr lang="en-US" sz="2800" b="1" dirty="0">
                <a:solidFill>
                  <a:schemeClr val="bg1"/>
                </a:solidFill>
                <a:latin typeface="Helvetica Neue" charset="0"/>
                <a:ea typeface="Helvetica Neue" charset="0"/>
                <a:cs typeface="Helvetica Neue" charset="0"/>
              </a:rPr>
              <a:t>Other Information</a:t>
            </a:r>
            <a:endParaRPr lang="en-US" b="1"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22424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6845299"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6579077" cy="507831"/>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4. </a:t>
            </a:r>
            <a:r>
              <a:rPr lang="en-US" sz="3600" b="1" spc="-150" dirty="0">
                <a:latin typeface="Helvetica Neue"/>
                <a:cs typeface="Helvetica Neue"/>
              </a:rPr>
              <a:t>RFQ DETAILS</a:t>
            </a:r>
          </a:p>
        </p:txBody>
      </p:sp>
      <p:sp>
        <p:nvSpPr>
          <p:cNvPr id="6" name="TextBox 5"/>
          <p:cNvSpPr txBox="1"/>
          <p:nvPr/>
        </p:nvSpPr>
        <p:spPr>
          <a:xfrm>
            <a:off x="808308" y="1220137"/>
            <a:ext cx="7216575" cy="4255011"/>
          </a:xfrm>
          <a:prstGeom prst="rect">
            <a:avLst/>
          </a:prstGeom>
          <a:solidFill>
            <a:schemeClr val="tx1">
              <a:alpha val="50000"/>
            </a:schemeClr>
          </a:solidFill>
        </p:spPr>
        <p:txBody>
          <a:bodyPr wrap="square" rtlCol="0">
            <a:spAutoFit/>
          </a:bodyPr>
          <a:lstStyle/>
          <a:p>
            <a:pPr lvl="1" indent="-457200">
              <a:spcAft>
                <a:spcPts val="600"/>
              </a:spcAft>
              <a:buFont typeface="Wingdings" pitchFamily="2" charset="2"/>
              <a:buChar char="§"/>
            </a:pPr>
            <a:r>
              <a:rPr lang="en-US" sz="3200" b="1" dirty="0">
                <a:solidFill>
                  <a:srgbClr val="87003C"/>
                </a:solidFill>
                <a:latin typeface="Helvetica Neue" charset="0"/>
                <a:ea typeface="Helvetica Neue" charset="0"/>
                <a:cs typeface="Helvetica Neue" charset="0"/>
              </a:rPr>
              <a:t>Project Snapshot</a:t>
            </a:r>
          </a:p>
          <a:p>
            <a:pPr lvl="2" indent="-457200">
              <a:spcAft>
                <a:spcPts val="300"/>
              </a:spcAft>
              <a:buClr>
                <a:schemeClr val="bg1">
                  <a:lumMod val="75000"/>
                </a:schemeClr>
              </a:buClr>
              <a:buFont typeface="Wingdings" pitchFamily="2" charset="2"/>
              <a:buChar char="§"/>
            </a:pP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General site characteristics</a:t>
            </a:r>
          </a:p>
          <a:p>
            <a:pPr lvl="2" indent="-457200">
              <a:spcAft>
                <a:spcPts val="300"/>
              </a:spcAft>
              <a:buClr>
                <a:schemeClr val="bg1">
                  <a:lumMod val="75000"/>
                </a:schemeClr>
              </a:buClr>
              <a:buFont typeface="Wingdings" pitchFamily="2" charset="2"/>
              <a:buChar char="§"/>
            </a:pP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Required Parking</a:t>
            </a:r>
          </a:p>
          <a:p>
            <a:pPr lvl="3" indent="-457200">
              <a:spcAft>
                <a:spcPts val="300"/>
              </a:spcAft>
              <a:buClr>
                <a:schemeClr val="bg1">
                  <a:lumMod val="75000"/>
                </a:schemeClr>
              </a:buClr>
              <a:buFont typeface="Wingdings" pitchFamily="2" charset="2"/>
              <a:buChar char="§"/>
            </a:pP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RSIS + 262 existing + </a:t>
            </a:r>
            <a:r>
              <a:rPr lang="en-US" sz="24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Addt’l</a:t>
            </a: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Public</a:t>
            </a:r>
          </a:p>
          <a:p>
            <a:pPr lvl="2" indent="-457200">
              <a:spcAft>
                <a:spcPts val="300"/>
              </a:spcAft>
              <a:buClr>
                <a:schemeClr val="bg1">
                  <a:lumMod val="75000"/>
                </a:schemeClr>
              </a:buClr>
              <a:buFont typeface="Wingdings" pitchFamily="2" charset="2"/>
              <a:buChar char="§"/>
            </a:pP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Type of Development</a:t>
            </a:r>
          </a:p>
          <a:p>
            <a:pPr lvl="3" indent="-457200">
              <a:spcAft>
                <a:spcPts val="300"/>
              </a:spcAft>
              <a:buClr>
                <a:schemeClr val="bg1">
                  <a:lumMod val="75000"/>
                </a:schemeClr>
              </a:buClr>
              <a:buFont typeface="Wingdings" pitchFamily="2" charset="2"/>
              <a:buChar char="§"/>
            </a:pP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Mid-rise, mixed use, to include:</a:t>
            </a:r>
          </a:p>
          <a:p>
            <a:pPr lvl="4" indent="-457200">
              <a:spcAft>
                <a:spcPts val="300"/>
              </a:spcAft>
              <a:buClr>
                <a:schemeClr val="bg1">
                  <a:lumMod val="75000"/>
                </a:schemeClr>
              </a:buClr>
              <a:buFont typeface="Wingdings" pitchFamily="2" charset="2"/>
              <a:buChar char="§"/>
            </a:pP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Structured parking, residential, commercial/retail + public space </a:t>
            </a:r>
          </a:p>
          <a:p>
            <a:pPr lvl="2" indent="-457200">
              <a:spcAft>
                <a:spcPts val="300"/>
              </a:spcAft>
              <a:buClr>
                <a:schemeClr val="bg1">
                  <a:lumMod val="75000"/>
                </a:schemeClr>
              </a:buClr>
              <a:buFont typeface="Wingdings" pitchFamily="2" charset="2"/>
              <a:buChar char="§"/>
            </a:pP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Buried utilities</a:t>
            </a:r>
          </a:p>
          <a:p>
            <a:pPr lvl="2" indent="-457200">
              <a:spcAft>
                <a:spcPts val="300"/>
              </a:spcAft>
              <a:buClr>
                <a:schemeClr val="bg1">
                  <a:lumMod val="75000"/>
                </a:schemeClr>
              </a:buClr>
              <a:buFont typeface="Wingdings" pitchFamily="2" charset="2"/>
              <a:buChar char="§"/>
            </a:pP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Temporary parking provisions</a:t>
            </a:r>
          </a:p>
        </p:txBody>
      </p:sp>
    </p:spTree>
    <p:extLst>
      <p:ext uri="{BB962C8B-B14F-4D97-AF65-F5344CB8AC3E}">
        <p14:creationId xmlns:p14="http://schemas.microsoft.com/office/powerpoint/2010/main" val="4221177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6845299"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6579077" cy="507831"/>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4. </a:t>
            </a:r>
            <a:r>
              <a:rPr lang="en-US" sz="3600" b="1" spc="-150" dirty="0">
                <a:latin typeface="Helvetica Neue"/>
                <a:cs typeface="Helvetica Neue"/>
              </a:rPr>
              <a:t>RFQ DETAILS</a:t>
            </a:r>
          </a:p>
        </p:txBody>
      </p:sp>
      <p:sp>
        <p:nvSpPr>
          <p:cNvPr id="6" name="TextBox 5"/>
          <p:cNvSpPr txBox="1"/>
          <p:nvPr/>
        </p:nvSpPr>
        <p:spPr>
          <a:xfrm>
            <a:off x="779179" y="1620187"/>
            <a:ext cx="8623134" cy="4293483"/>
          </a:xfrm>
          <a:prstGeom prst="rect">
            <a:avLst/>
          </a:prstGeom>
          <a:solidFill>
            <a:schemeClr val="tx1">
              <a:alpha val="50000"/>
            </a:schemeClr>
          </a:solidFill>
        </p:spPr>
        <p:txBody>
          <a:bodyPr wrap="square" rtlCol="0">
            <a:spAutoFit/>
          </a:bodyPr>
          <a:lstStyle/>
          <a:p>
            <a:pPr lvl="1" indent="-457200">
              <a:spcAft>
                <a:spcPts val="600"/>
              </a:spcAft>
              <a:buFont typeface="Wingdings" pitchFamily="2" charset="2"/>
              <a:buChar char="§"/>
            </a:pPr>
            <a:r>
              <a:rPr lang="en-US" sz="3200" b="1" dirty="0">
                <a:solidFill>
                  <a:schemeClr val="bg1">
                    <a:lumMod val="75000"/>
                  </a:schemeClr>
                </a:solidFill>
                <a:latin typeface="Helvetica Neue" charset="0"/>
                <a:ea typeface="Helvetica Neue" charset="0"/>
                <a:cs typeface="Helvetica Neue" charset="0"/>
              </a:rPr>
              <a:t>Core Principles for Proposals</a:t>
            </a:r>
          </a:p>
          <a:p>
            <a:pPr marL="800100" lvl="2" indent="-342900">
              <a:spcAft>
                <a:spcPts val="3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Incorporate Civic Engagement</a:t>
            </a:r>
          </a:p>
          <a:p>
            <a:pPr marL="800100" lvl="2" indent="-342900">
              <a:spcAft>
                <a:spcPts val="3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Pedestrian-Friendly Streets</a:t>
            </a:r>
          </a:p>
          <a:p>
            <a:pPr marL="800100" lvl="2" indent="-342900">
              <a:spcAft>
                <a:spcPts val="3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Car Circulation + Traffic Issues</a:t>
            </a:r>
          </a:p>
          <a:p>
            <a:pPr marL="800100" lvl="2" indent="-342900">
              <a:spcAft>
                <a:spcPts val="3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Quality Architecture</a:t>
            </a:r>
          </a:p>
          <a:p>
            <a:pPr marL="800100" lvl="2" indent="-342900">
              <a:spcAft>
                <a:spcPts val="3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Sustainability</a:t>
            </a:r>
          </a:p>
          <a:p>
            <a:pPr marL="800100" lvl="2" indent="-342900">
              <a:spcAft>
                <a:spcPts val="3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Open Space</a:t>
            </a:r>
          </a:p>
          <a:p>
            <a:pPr marL="800100" lvl="2" indent="-342900">
              <a:spcAft>
                <a:spcPts val="3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Equitable Development (Affordable Housing)</a:t>
            </a:r>
          </a:p>
          <a:p>
            <a:pPr marL="800100" lvl="2" indent="-342900">
              <a:spcAft>
                <a:spcPts val="3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Support Existing Downtown</a:t>
            </a:r>
          </a:p>
          <a:p>
            <a:pPr marL="800100" lvl="2" indent="-342900">
              <a:spcAft>
                <a:spcPts val="3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Increase numbers of residents in downtown</a:t>
            </a:r>
          </a:p>
        </p:txBody>
      </p:sp>
    </p:spTree>
    <p:extLst>
      <p:ext uri="{BB962C8B-B14F-4D97-AF65-F5344CB8AC3E}">
        <p14:creationId xmlns:p14="http://schemas.microsoft.com/office/powerpoint/2010/main" val="1395627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6845299"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6579077" cy="507831"/>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4. </a:t>
            </a:r>
            <a:r>
              <a:rPr lang="en-US" sz="3600" b="1" spc="-150" dirty="0">
                <a:latin typeface="Helvetica Neue"/>
                <a:cs typeface="Helvetica Neue"/>
              </a:rPr>
              <a:t>RFQ DETAILS</a:t>
            </a:r>
          </a:p>
        </p:txBody>
      </p:sp>
      <p:sp>
        <p:nvSpPr>
          <p:cNvPr id="6" name="TextBox 5"/>
          <p:cNvSpPr txBox="1"/>
          <p:nvPr/>
        </p:nvSpPr>
        <p:spPr>
          <a:xfrm>
            <a:off x="844061" y="1530147"/>
            <a:ext cx="7597411" cy="4601260"/>
          </a:xfrm>
          <a:prstGeom prst="rect">
            <a:avLst/>
          </a:prstGeom>
          <a:solidFill>
            <a:schemeClr val="tx1">
              <a:alpha val="50000"/>
            </a:schemeClr>
          </a:solidFill>
        </p:spPr>
        <p:txBody>
          <a:bodyPr wrap="square" rtlCol="0">
            <a:spAutoFit/>
          </a:bodyPr>
          <a:lstStyle/>
          <a:p>
            <a:pPr lvl="1" indent="-457200">
              <a:spcAft>
                <a:spcPts val="600"/>
              </a:spcAft>
              <a:buFont typeface="Wingdings" pitchFamily="2" charset="2"/>
              <a:buChar char="§"/>
            </a:pPr>
            <a:r>
              <a:rPr lang="en-US" sz="3200" b="1" dirty="0">
                <a:solidFill>
                  <a:schemeClr val="bg1">
                    <a:lumMod val="75000"/>
                  </a:schemeClr>
                </a:solidFill>
                <a:latin typeface="Helvetica Neue" charset="0"/>
                <a:ea typeface="Helvetica Neue" charset="0"/>
                <a:cs typeface="Helvetica Neue" charset="0"/>
              </a:rPr>
              <a:t>Precedents: </a:t>
            </a:r>
            <a:r>
              <a:rPr lang="en-US" sz="3200" b="1" dirty="0">
                <a:solidFill>
                  <a:srgbClr val="87003C"/>
                </a:solidFill>
                <a:latin typeface="Helvetica Neue" charset="0"/>
                <a:ea typeface="Helvetica Neue" charset="0"/>
                <a:cs typeface="Helvetica Neue" charset="0"/>
              </a:rPr>
              <a:t>Architecture</a:t>
            </a: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b="1" dirty="0">
              <a:solidFill>
                <a:srgbClr val="3CBA13"/>
              </a:solidFill>
              <a:latin typeface="Helvetica Neue" charset="0"/>
              <a:ea typeface="Helvetica Neue" charset="0"/>
              <a:cs typeface="Helvetica Neue" charset="0"/>
            </a:endParaRPr>
          </a:p>
          <a:p>
            <a:pPr lvl="2" indent="-457200">
              <a:spcAft>
                <a:spcPts val="600"/>
              </a:spcAft>
              <a:buClr>
                <a:srgbClr val="87003C"/>
              </a:buClr>
              <a:buFont typeface="Wingdings" pitchFamily="2" charset="2"/>
              <a:buChar char="§"/>
            </a:pPr>
            <a:r>
              <a:rPr lang="en-US" sz="2400" b="1" dirty="0">
                <a:solidFill>
                  <a:schemeClr val="bg1"/>
                </a:solidFill>
                <a:latin typeface="Helvetica Neue" charset="0"/>
                <a:ea typeface="Helvetica Neue" charset="0"/>
                <a:cs typeface="Helvetica Neue" charset="0"/>
              </a:rPr>
              <a:t>Eclectic, traditional style; human scale that addresses street frontages </a:t>
            </a:r>
          </a:p>
        </p:txBody>
      </p:sp>
      <p:pic>
        <p:nvPicPr>
          <p:cNvPr id="7" name="Picture 6">
            <a:extLst>
              <a:ext uri="{FF2B5EF4-FFF2-40B4-BE49-F238E27FC236}">
                <a16:creationId xmlns:a16="http://schemas.microsoft.com/office/drawing/2014/main" id="{7CA2A98A-93DC-264B-85A9-2684AD4E4B5C}"/>
              </a:ext>
            </a:extLst>
          </p:cNvPr>
          <p:cNvPicPr>
            <a:picLocks noChangeAspect="1"/>
          </p:cNvPicPr>
          <p:nvPr/>
        </p:nvPicPr>
        <p:blipFill>
          <a:blip r:embed="rId3"/>
          <a:stretch>
            <a:fillRect/>
          </a:stretch>
        </p:blipFill>
        <p:spPr>
          <a:xfrm>
            <a:off x="4721837" y="2326550"/>
            <a:ext cx="3626489" cy="2731955"/>
          </a:xfrm>
          <a:prstGeom prst="rect">
            <a:avLst/>
          </a:prstGeom>
        </p:spPr>
      </p:pic>
      <p:pic>
        <p:nvPicPr>
          <p:cNvPr id="8" name="Picture 7">
            <a:extLst>
              <a:ext uri="{FF2B5EF4-FFF2-40B4-BE49-F238E27FC236}">
                <a16:creationId xmlns:a16="http://schemas.microsoft.com/office/drawing/2014/main" id="{37F175CB-B821-CC45-BF9F-5FC3EC62D005}"/>
              </a:ext>
            </a:extLst>
          </p:cNvPr>
          <p:cNvPicPr preferRelativeResize="0"/>
          <p:nvPr/>
        </p:nvPicPr>
        <p:blipFill>
          <a:blip r:embed="rId4">
            <a:extLst>
              <a:ext uri="{28A0092B-C50C-407E-A947-70E740481C1C}">
                <a14:useLocalDpi xmlns:a14="http://schemas.microsoft.com/office/drawing/2010/main" val="0"/>
              </a:ext>
            </a:extLst>
          </a:blip>
          <a:stretch>
            <a:fillRect/>
          </a:stretch>
        </p:blipFill>
        <p:spPr>
          <a:xfrm>
            <a:off x="998523" y="2324449"/>
            <a:ext cx="3630168" cy="2734056"/>
          </a:xfrm>
          <a:prstGeom prst="rect">
            <a:avLst/>
          </a:prstGeom>
        </p:spPr>
      </p:pic>
    </p:spTree>
    <p:extLst>
      <p:ext uri="{BB962C8B-B14F-4D97-AF65-F5344CB8AC3E}">
        <p14:creationId xmlns:p14="http://schemas.microsoft.com/office/powerpoint/2010/main" val="545578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6845299"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6579077" cy="507831"/>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4. </a:t>
            </a:r>
            <a:r>
              <a:rPr lang="en-US" sz="3600" b="1" spc="-150" dirty="0">
                <a:latin typeface="Helvetica Neue"/>
                <a:cs typeface="Helvetica Neue"/>
              </a:rPr>
              <a:t>RFQ DETAILS</a:t>
            </a:r>
          </a:p>
        </p:txBody>
      </p:sp>
      <p:sp>
        <p:nvSpPr>
          <p:cNvPr id="6" name="TextBox 5"/>
          <p:cNvSpPr txBox="1"/>
          <p:nvPr/>
        </p:nvSpPr>
        <p:spPr>
          <a:xfrm>
            <a:off x="844061" y="1597053"/>
            <a:ext cx="7396689" cy="4632037"/>
          </a:xfrm>
          <a:prstGeom prst="rect">
            <a:avLst/>
          </a:prstGeom>
          <a:solidFill>
            <a:schemeClr val="tx1">
              <a:alpha val="50000"/>
            </a:schemeClr>
          </a:solidFill>
        </p:spPr>
        <p:txBody>
          <a:bodyPr wrap="square" rtlCol="0">
            <a:spAutoFit/>
          </a:bodyPr>
          <a:lstStyle/>
          <a:p>
            <a:pPr lvl="1" indent="-457200">
              <a:spcAft>
                <a:spcPts val="600"/>
              </a:spcAft>
              <a:buFont typeface="Wingdings" pitchFamily="2" charset="2"/>
              <a:buChar char="§"/>
            </a:pPr>
            <a:r>
              <a:rPr lang="en-US" sz="3200" b="1" dirty="0">
                <a:solidFill>
                  <a:schemeClr val="bg1">
                    <a:lumMod val="75000"/>
                  </a:schemeClr>
                </a:solidFill>
                <a:latin typeface="Helvetica Neue" charset="0"/>
                <a:ea typeface="Helvetica Neue" charset="0"/>
                <a:cs typeface="Helvetica Neue" charset="0"/>
              </a:rPr>
              <a:t>Precedents: </a:t>
            </a:r>
            <a:r>
              <a:rPr lang="en-US" sz="3200" b="1" dirty="0">
                <a:solidFill>
                  <a:srgbClr val="87003C"/>
                </a:solidFill>
                <a:latin typeface="Helvetica Neue" charset="0"/>
                <a:ea typeface="Helvetica Neue" charset="0"/>
                <a:cs typeface="Helvetica Neue" charset="0"/>
              </a:rPr>
              <a:t>Open Space</a:t>
            </a: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b="1" dirty="0">
              <a:solidFill>
                <a:srgbClr val="3CBA13"/>
              </a:solidFill>
              <a:latin typeface="Helvetica Neue" charset="0"/>
              <a:ea typeface="Helvetica Neue" charset="0"/>
              <a:cs typeface="Helvetica Neue" charset="0"/>
            </a:endParaRPr>
          </a:p>
          <a:p>
            <a:pPr lvl="2" indent="-457200">
              <a:spcAft>
                <a:spcPts val="600"/>
              </a:spcAft>
              <a:buClr>
                <a:srgbClr val="87003C"/>
              </a:buClr>
              <a:buFont typeface="Wingdings" pitchFamily="2" charset="2"/>
              <a:buChar char="§"/>
            </a:pPr>
            <a:r>
              <a:rPr lang="en-US" sz="2400" b="1" dirty="0">
                <a:solidFill>
                  <a:schemeClr val="bg1"/>
                </a:solidFill>
                <a:latin typeface="Helvetica Neue" charset="0"/>
                <a:ea typeface="Helvetica Neue" charset="0"/>
                <a:cs typeface="Helvetica Neue" charset="0"/>
              </a:rPr>
              <a:t>Deliberate, flexible, well-maintained, protected, passive, interesting landscaping</a:t>
            </a:r>
          </a:p>
        </p:txBody>
      </p:sp>
      <p:pic>
        <p:nvPicPr>
          <p:cNvPr id="3" name="Picture 2">
            <a:extLst>
              <a:ext uri="{FF2B5EF4-FFF2-40B4-BE49-F238E27FC236}">
                <a16:creationId xmlns:a16="http://schemas.microsoft.com/office/drawing/2014/main" id="{DA1CB855-D570-A44D-B4DA-03224DA59F6D}"/>
              </a:ext>
            </a:extLst>
          </p:cNvPr>
          <p:cNvPicPr>
            <a:picLocks noChangeAspect="1"/>
          </p:cNvPicPr>
          <p:nvPr/>
        </p:nvPicPr>
        <p:blipFill>
          <a:blip r:embed="rId3"/>
          <a:stretch>
            <a:fillRect/>
          </a:stretch>
        </p:blipFill>
        <p:spPr>
          <a:xfrm>
            <a:off x="844061" y="2533883"/>
            <a:ext cx="3676650" cy="2451100"/>
          </a:xfrm>
          <a:prstGeom prst="rect">
            <a:avLst/>
          </a:prstGeom>
        </p:spPr>
      </p:pic>
      <p:pic>
        <p:nvPicPr>
          <p:cNvPr id="7" name="Picture 6">
            <a:extLst>
              <a:ext uri="{FF2B5EF4-FFF2-40B4-BE49-F238E27FC236}">
                <a16:creationId xmlns:a16="http://schemas.microsoft.com/office/drawing/2014/main" id="{7CA2A98A-93DC-264B-85A9-2684AD4E4B5C}"/>
              </a:ext>
            </a:extLst>
          </p:cNvPr>
          <p:cNvPicPr>
            <a:picLocks noChangeAspect="1"/>
          </p:cNvPicPr>
          <p:nvPr/>
        </p:nvPicPr>
        <p:blipFill>
          <a:blip r:embed="rId4"/>
          <a:stretch>
            <a:fillRect/>
          </a:stretch>
        </p:blipFill>
        <p:spPr>
          <a:xfrm>
            <a:off x="4721837" y="2530803"/>
            <a:ext cx="3692958" cy="2454180"/>
          </a:xfrm>
          <a:prstGeom prst="rect">
            <a:avLst/>
          </a:prstGeom>
        </p:spPr>
      </p:pic>
    </p:spTree>
    <p:extLst>
      <p:ext uri="{BB962C8B-B14F-4D97-AF65-F5344CB8AC3E}">
        <p14:creationId xmlns:p14="http://schemas.microsoft.com/office/powerpoint/2010/main" val="3664649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6845299"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6579077" cy="507831"/>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4. </a:t>
            </a:r>
            <a:r>
              <a:rPr lang="en-US" sz="3600" b="1" spc="-150" dirty="0">
                <a:latin typeface="Helvetica Neue"/>
                <a:cs typeface="Helvetica Neue"/>
              </a:rPr>
              <a:t>RFQ DETAILS</a:t>
            </a:r>
          </a:p>
        </p:txBody>
      </p:sp>
      <p:sp>
        <p:nvSpPr>
          <p:cNvPr id="6" name="TextBox 5"/>
          <p:cNvSpPr txBox="1"/>
          <p:nvPr/>
        </p:nvSpPr>
        <p:spPr>
          <a:xfrm>
            <a:off x="757300" y="1541297"/>
            <a:ext cx="8386700" cy="4632037"/>
          </a:xfrm>
          <a:prstGeom prst="rect">
            <a:avLst/>
          </a:prstGeom>
          <a:solidFill>
            <a:schemeClr val="tx1">
              <a:alpha val="50000"/>
            </a:schemeClr>
          </a:solidFill>
        </p:spPr>
        <p:txBody>
          <a:bodyPr wrap="square" rtlCol="0">
            <a:spAutoFit/>
          </a:bodyPr>
          <a:lstStyle/>
          <a:p>
            <a:pPr lvl="1" indent="-457200">
              <a:spcAft>
                <a:spcPts val="600"/>
              </a:spcAft>
              <a:buFont typeface="Wingdings" pitchFamily="2" charset="2"/>
              <a:buChar char="§"/>
            </a:pPr>
            <a:r>
              <a:rPr lang="en-US" sz="3200" b="1" dirty="0">
                <a:solidFill>
                  <a:schemeClr val="bg1">
                    <a:lumMod val="75000"/>
                  </a:schemeClr>
                </a:solidFill>
                <a:latin typeface="Helvetica Neue" charset="0"/>
                <a:ea typeface="Helvetica Neue" charset="0"/>
                <a:cs typeface="Helvetica Neue" charset="0"/>
              </a:rPr>
              <a:t>Precedents: </a:t>
            </a:r>
            <a:r>
              <a:rPr lang="en-US" sz="3200" b="1" dirty="0">
                <a:solidFill>
                  <a:srgbClr val="87003C"/>
                </a:solidFill>
                <a:latin typeface="Helvetica Neue" charset="0"/>
                <a:ea typeface="Helvetica Neue" charset="0"/>
                <a:cs typeface="Helvetica Neue" charset="0"/>
              </a:rPr>
              <a:t>Design</a:t>
            </a: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2000" b="1" dirty="0">
              <a:solidFill>
                <a:srgbClr val="3CBA13"/>
              </a:solidFill>
              <a:latin typeface="Helvetica Neue" charset="0"/>
              <a:ea typeface="Helvetica Neue" charset="0"/>
              <a:cs typeface="Helvetica Neue" charset="0"/>
            </a:endParaRPr>
          </a:p>
          <a:p>
            <a:pPr lvl="2" indent="-457200">
              <a:spcAft>
                <a:spcPts val="600"/>
              </a:spcAft>
              <a:buClr>
                <a:srgbClr val="87003C"/>
              </a:buClr>
              <a:buFont typeface="Wingdings" pitchFamily="2" charset="2"/>
              <a:buChar char="§"/>
            </a:pPr>
            <a:r>
              <a:rPr lang="en-US" sz="2400" b="1" dirty="0">
                <a:solidFill>
                  <a:schemeClr val="bg1"/>
                </a:solidFill>
                <a:latin typeface="Helvetica Neue" charset="0"/>
                <a:ea typeface="Helvetica Neue" charset="0"/>
                <a:cs typeface="Helvetica Neue" charset="0"/>
              </a:rPr>
              <a:t>Pedestrian-friendly, programmable, green, outdoor dining, appropriate streetscaping</a:t>
            </a:r>
          </a:p>
        </p:txBody>
      </p:sp>
      <p:pic>
        <p:nvPicPr>
          <p:cNvPr id="3" name="Picture 2">
            <a:extLst>
              <a:ext uri="{FF2B5EF4-FFF2-40B4-BE49-F238E27FC236}">
                <a16:creationId xmlns:a16="http://schemas.microsoft.com/office/drawing/2014/main" id="{DA1CB855-D570-A44D-B4DA-03224DA59F6D}"/>
              </a:ext>
            </a:extLst>
          </p:cNvPr>
          <p:cNvPicPr>
            <a:picLocks noChangeAspect="1"/>
          </p:cNvPicPr>
          <p:nvPr/>
        </p:nvPicPr>
        <p:blipFill>
          <a:blip r:embed="rId3"/>
          <a:stretch>
            <a:fillRect/>
          </a:stretch>
        </p:blipFill>
        <p:spPr>
          <a:xfrm>
            <a:off x="844061" y="2533883"/>
            <a:ext cx="3676650" cy="2451100"/>
          </a:xfrm>
          <a:prstGeom prst="rect">
            <a:avLst/>
          </a:prstGeom>
        </p:spPr>
      </p:pic>
      <p:pic>
        <p:nvPicPr>
          <p:cNvPr id="7" name="Picture 6">
            <a:extLst>
              <a:ext uri="{FF2B5EF4-FFF2-40B4-BE49-F238E27FC236}">
                <a16:creationId xmlns:a16="http://schemas.microsoft.com/office/drawing/2014/main" id="{7CA2A98A-93DC-264B-85A9-2684AD4E4B5C}"/>
              </a:ext>
            </a:extLst>
          </p:cNvPr>
          <p:cNvPicPr>
            <a:picLocks noChangeAspect="1"/>
          </p:cNvPicPr>
          <p:nvPr/>
        </p:nvPicPr>
        <p:blipFill rotWithShape="1">
          <a:blip r:embed="rId4"/>
          <a:srcRect l="10286" r="-1"/>
          <a:stretch/>
        </p:blipFill>
        <p:spPr>
          <a:xfrm>
            <a:off x="4699828" y="2533883"/>
            <a:ext cx="3865437" cy="2451100"/>
          </a:xfrm>
          <a:prstGeom prst="rect">
            <a:avLst/>
          </a:prstGeom>
        </p:spPr>
      </p:pic>
    </p:spTree>
    <p:extLst>
      <p:ext uri="{BB962C8B-B14F-4D97-AF65-F5344CB8AC3E}">
        <p14:creationId xmlns:p14="http://schemas.microsoft.com/office/powerpoint/2010/main" val="3865545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578735" y="576490"/>
            <a:ext cx="3077491" cy="5481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66223" y="639982"/>
            <a:ext cx="2087677" cy="509050"/>
          </a:xfrm>
          <a:prstGeom prst="rect">
            <a:avLst/>
          </a:prstGeom>
          <a:noFill/>
        </p:spPr>
        <p:txBody>
          <a:bodyPr wrap="square" rtlCol="0">
            <a:spAutoFit/>
          </a:bodyPr>
          <a:lstStyle/>
          <a:p>
            <a:pPr>
              <a:lnSpc>
                <a:spcPct val="75000"/>
              </a:lnSpc>
            </a:pPr>
            <a:r>
              <a:rPr lang="en-US" sz="3600" b="1" spc="-150" dirty="0">
                <a:latin typeface="Helvetica Neue"/>
                <a:cs typeface="Helvetica Neue"/>
              </a:rPr>
              <a:t>AGENDA</a:t>
            </a:r>
          </a:p>
        </p:txBody>
      </p:sp>
      <p:sp>
        <p:nvSpPr>
          <p:cNvPr id="5" name="Oval 4"/>
          <p:cNvSpPr/>
          <p:nvPr/>
        </p:nvSpPr>
        <p:spPr>
          <a:xfrm>
            <a:off x="767798" y="1719215"/>
            <a:ext cx="542263" cy="542263"/>
          </a:xfrm>
          <a:prstGeom prst="ellipse">
            <a:avLst/>
          </a:prstGeom>
          <a:solidFill>
            <a:srgbClr val="87003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48079" y="1670458"/>
            <a:ext cx="542261" cy="584775"/>
          </a:xfrm>
          <a:prstGeom prst="rect">
            <a:avLst/>
          </a:prstGeom>
          <a:noFill/>
        </p:spPr>
        <p:txBody>
          <a:bodyPr wrap="square" rtlCol="0">
            <a:spAutoFit/>
          </a:bodyPr>
          <a:lstStyle/>
          <a:p>
            <a:pPr algn="ctr"/>
            <a:r>
              <a:rPr lang="en-US" sz="3200" b="1" dirty="0">
                <a:solidFill>
                  <a:schemeClr val="bg1">
                    <a:lumMod val="85000"/>
                  </a:schemeClr>
                </a:solidFill>
                <a:latin typeface="Helvetica Neue" charset="0"/>
                <a:ea typeface="Helvetica Neue" charset="0"/>
                <a:cs typeface="Helvetica Neue" charset="0"/>
              </a:rPr>
              <a:t>1</a:t>
            </a:r>
          </a:p>
        </p:txBody>
      </p:sp>
      <p:sp>
        <p:nvSpPr>
          <p:cNvPr id="7" name="TextBox 6"/>
          <p:cNvSpPr txBox="1"/>
          <p:nvPr/>
        </p:nvSpPr>
        <p:spPr>
          <a:xfrm>
            <a:off x="1453216" y="1703767"/>
            <a:ext cx="6102616" cy="553998"/>
          </a:xfrm>
          <a:prstGeom prst="rect">
            <a:avLst/>
          </a:prstGeom>
          <a:noFill/>
        </p:spPr>
        <p:txBody>
          <a:bodyPr wrap="square" rtlCol="0">
            <a:spAutoFit/>
          </a:bodyPr>
          <a:lstStyle/>
          <a:p>
            <a:r>
              <a:rPr lang="en-US" sz="3000" b="1" dirty="0">
                <a:solidFill>
                  <a:schemeClr val="bg1"/>
                </a:solidFill>
                <a:latin typeface="Helvetica Neue" charset="0"/>
                <a:ea typeface="Helvetica Neue" charset="0"/>
                <a:cs typeface="Helvetica Neue" charset="0"/>
              </a:rPr>
              <a:t>Introduction</a:t>
            </a:r>
          </a:p>
        </p:txBody>
      </p:sp>
      <p:sp>
        <p:nvSpPr>
          <p:cNvPr id="11" name="TextBox 10"/>
          <p:cNvSpPr txBox="1"/>
          <p:nvPr/>
        </p:nvSpPr>
        <p:spPr>
          <a:xfrm>
            <a:off x="1481842" y="3223448"/>
            <a:ext cx="6898229" cy="553998"/>
          </a:xfrm>
          <a:prstGeom prst="rect">
            <a:avLst/>
          </a:prstGeom>
          <a:noFill/>
        </p:spPr>
        <p:txBody>
          <a:bodyPr wrap="square" rtlCol="0">
            <a:spAutoFit/>
          </a:bodyPr>
          <a:lstStyle/>
          <a:p>
            <a:r>
              <a:rPr lang="en-US" sz="3000" b="1" dirty="0">
                <a:solidFill>
                  <a:schemeClr val="bg1"/>
                </a:solidFill>
                <a:latin typeface="Helvetica Neue" charset="0"/>
                <a:ea typeface="Helvetica Neue" charset="0"/>
                <a:cs typeface="Helvetica Neue" charset="0"/>
              </a:rPr>
              <a:t>Community Outreach Findings</a:t>
            </a:r>
          </a:p>
        </p:txBody>
      </p:sp>
      <p:sp>
        <p:nvSpPr>
          <p:cNvPr id="13" name="Oval 12"/>
          <p:cNvSpPr/>
          <p:nvPr/>
        </p:nvSpPr>
        <p:spPr>
          <a:xfrm>
            <a:off x="760491" y="2461254"/>
            <a:ext cx="531479" cy="542263"/>
          </a:xfrm>
          <a:prstGeom prst="ellipse">
            <a:avLst/>
          </a:prstGeom>
          <a:solidFill>
            <a:srgbClr val="87003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49709" y="2436173"/>
            <a:ext cx="542261" cy="584775"/>
          </a:xfrm>
          <a:prstGeom prst="rect">
            <a:avLst/>
          </a:prstGeom>
          <a:noFill/>
        </p:spPr>
        <p:txBody>
          <a:bodyPr wrap="square" rtlCol="0">
            <a:spAutoFit/>
          </a:bodyPr>
          <a:lstStyle/>
          <a:p>
            <a:pPr algn="ctr"/>
            <a:r>
              <a:rPr lang="en-US" sz="3200" b="1" dirty="0">
                <a:solidFill>
                  <a:schemeClr val="bg1">
                    <a:lumMod val="85000"/>
                  </a:schemeClr>
                </a:solidFill>
                <a:latin typeface="Helvetica Neue" charset="0"/>
                <a:ea typeface="Helvetica Neue" charset="0"/>
                <a:cs typeface="Helvetica Neue" charset="0"/>
              </a:rPr>
              <a:t>2</a:t>
            </a:r>
          </a:p>
        </p:txBody>
      </p:sp>
      <p:sp>
        <p:nvSpPr>
          <p:cNvPr id="16" name="Oval 15"/>
          <p:cNvSpPr/>
          <p:nvPr/>
        </p:nvSpPr>
        <p:spPr>
          <a:xfrm>
            <a:off x="760711" y="3223448"/>
            <a:ext cx="542263" cy="542263"/>
          </a:xfrm>
          <a:prstGeom prst="ellipse">
            <a:avLst/>
          </a:prstGeom>
          <a:solidFill>
            <a:srgbClr val="87003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65066" y="3202191"/>
            <a:ext cx="542261" cy="584775"/>
          </a:xfrm>
          <a:prstGeom prst="rect">
            <a:avLst/>
          </a:prstGeom>
          <a:noFill/>
        </p:spPr>
        <p:txBody>
          <a:bodyPr wrap="square" rtlCol="0">
            <a:spAutoFit/>
          </a:bodyPr>
          <a:lstStyle/>
          <a:p>
            <a:pPr algn="ctr"/>
            <a:r>
              <a:rPr lang="en-US" sz="3200" b="1" dirty="0">
                <a:solidFill>
                  <a:schemeClr val="bg1">
                    <a:lumMod val="85000"/>
                  </a:schemeClr>
                </a:solidFill>
                <a:latin typeface="Helvetica Neue" charset="0"/>
                <a:ea typeface="Helvetica Neue" charset="0"/>
                <a:cs typeface="Helvetica Neue" charset="0"/>
              </a:rPr>
              <a:t>3</a:t>
            </a:r>
          </a:p>
        </p:txBody>
      </p:sp>
      <p:sp>
        <p:nvSpPr>
          <p:cNvPr id="19" name="Oval 18"/>
          <p:cNvSpPr/>
          <p:nvPr/>
        </p:nvSpPr>
        <p:spPr>
          <a:xfrm>
            <a:off x="765064" y="3964925"/>
            <a:ext cx="542263" cy="542263"/>
          </a:xfrm>
          <a:prstGeom prst="ellipse">
            <a:avLst/>
          </a:prstGeom>
          <a:solidFill>
            <a:srgbClr val="87003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7003C"/>
              </a:solidFill>
            </a:endParaRPr>
          </a:p>
        </p:txBody>
      </p:sp>
      <p:sp>
        <p:nvSpPr>
          <p:cNvPr id="20" name="TextBox 19"/>
          <p:cNvSpPr txBox="1"/>
          <p:nvPr/>
        </p:nvSpPr>
        <p:spPr>
          <a:xfrm>
            <a:off x="755099" y="3915173"/>
            <a:ext cx="542261" cy="584775"/>
          </a:xfrm>
          <a:prstGeom prst="rect">
            <a:avLst/>
          </a:prstGeom>
          <a:noFill/>
          <a:ln>
            <a:solidFill>
              <a:schemeClr val="tx1"/>
            </a:solidFill>
          </a:ln>
        </p:spPr>
        <p:txBody>
          <a:bodyPr wrap="square" rtlCol="0">
            <a:spAutoFit/>
          </a:bodyPr>
          <a:lstStyle/>
          <a:p>
            <a:pPr algn="ctr"/>
            <a:r>
              <a:rPr lang="en-US" sz="3200" b="1" dirty="0">
                <a:solidFill>
                  <a:schemeClr val="bg1">
                    <a:lumMod val="85000"/>
                  </a:schemeClr>
                </a:solidFill>
                <a:latin typeface="Helvetica Neue" charset="0"/>
                <a:ea typeface="Helvetica Neue" charset="0"/>
                <a:cs typeface="Helvetica Neue" charset="0"/>
              </a:rPr>
              <a:t>4</a:t>
            </a:r>
          </a:p>
        </p:txBody>
      </p:sp>
      <p:sp>
        <p:nvSpPr>
          <p:cNvPr id="51" name="TextBox 50"/>
          <p:cNvSpPr txBox="1"/>
          <p:nvPr/>
        </p:nvSpPr>
        <p:spPr>
          <a:xfrm>
            <a:off x="1453216" y="2461254"/>
            <a:ext cx="6723996" cy="553998"/>
          </a:xfrm>
          <a:prstGeom prst="rect">
            <a:avLst/>
          </a:prstGeom>
          <a:noFill/>
        </p:spPr>
        <p:txBody>
          <a:bodyPr wrap="square" rtlCol="0">
            <a:spAutoFit/>
          </a:bodyPr>
          <a:lstStyle/>
          <a:p>
            <a:r>
              <a:rPr lang="en-US" sz="3000" b="1" dirty="0">
                <a:solidFill>
                  <a:schemeClr val="bg1"/>
                </a:solidFill>
                <a:latin typeface="Helvetica Neue" charset="0"/>
                <a:ea typeface="Helvetica Neue" charset="0"/>
                <a:cs typeface="Helvetica Neue" charset="0"/>
              </a:rPr>
              <a:t>Redevelopment Process</a:t>
            </a:r>
            <a:endParaRPr lang="en-US" sz="3000" b="1" dirty="0">
              <a:latin typeface="Helvetica Neue" charset="0"/>
              <a:ea typeface="Helvetica Neue" charset="0"/>
              <a:cs typeface="Helvetica Neue" charset="0"/>
            </a:endParaRPr>
          </a:p>
        </p:txBody>
      </p:sp>
      <p:sp>
        <p:nvSpPr>
          <p:cNvPr id="21" name="TextBox 20"/>
          <p:cNvSpPr txBox="1"/>
          <p:nvPr/>
        </p:nvSpPr>
        <p:spPr>
          <a:xfrm>
            <a:off x="1489562" y="3959057"/>
            <a:ext cx="5327927" cy="553998"/>
          </a:xfrm>
          <a:prstGeom prst="rect">
            <a:avLst/>
          </a:prstGeom>
          <a:noFill/>
        </p:spPr>
        <p:txBody>
          <a:bodyPr wrap="square" rtlCol="0">
            <a:spAutoFit/>
          </a:bodyPr>
          <a:lstStyle/>
          <a:p>
            <a:r>
              <a:rPr lang="en-US" sz="3000" b="1" dirty="0">
                <a:solidFill>
                  <a:schemeClr val="bg1"/>
                </a:solidFill>
                <a:latin typeface="Helvetica Neue" charset="0"/>
                <a:ea typeface="Helvetica Neue" charset="0"/>
                <a:cs typeface="Helvetica Neue" charset="0"/>
              </a:rPr>
              <a:t>RFQ Details + Process</a:t>
            </a:r>
            <a:endParaRPr lang="en-US" sz="3000" b="1" dirty="0">
              <a:latin typeface="Helvetica Neue" charset="0"/>
              <a:ea typeface="Helvetica Neue" charset="0"/>
              <a:cs typeface="Helvetica Neue" charset="0"/>
            </a:endParaRPr>
          </a:p>
        </p:txBody>
      </p:sp>
      <p:pic>
        <p:nvPicPr>
          <p:cNvPr id="2" name="Picture 1">
            <a:extLst>
              <a:ext uri="{FF2B5EF4-FFF2-40B4-BE49-F238E27FC236}">
                <a16:creationId xmlns:a16="http://schemas.microsoft.com/office/drawing/2014/main" id="{06099C5A-5B20-4347-9F03-72259B40D445}"/>
              </a:ext>
            </a:extLst>
          </p:cNvPr>
          <p:cNvPicPr>
            <a:picLocks noChangeAspect="1"/>
          </p:cNvPicPr>
          <p:nvPr/>
        </p:nvPicPr>
        <p:blipFill>
          <a:blip r:embed="rId3"/>
          <a:stretch>
            <a:fillRect/>
          </a:stretch>
        </p:blipFill>
        <p:spPr>
          <a:xfrm>
            <a:off x="7677338" y="5448300"/>
            <a:ext cx="1205903" cy="1189076"/>
          </a:xfrm>
          <a:prstGeom prst="rect">
            <a:avLst/>
          </a:prstGeom>
        </p:spPr>
      </p:pic>
      <p:pic>
        <p:nvPicPr>
          <p:cNvPr id="4" name="Picture 3">
            <a:extLst>
              <a:ext uri="{FF2B5EF4-FFF2-40B4-BE49-F238E27FC236}">
                <a16:creationId xmlns:a16="http://schemas.microsoft.com/office/drawing/2014/main" id="{CDCBE055-D291-4814-9AB7-1106BDCFCFD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5910676" y="5304114"/>
            <a:ext cx="1386416" cy="1386416"/>
          </a:xfrm>
          <a:prstGeom prst="rect">
            <a:avLst/>
          </a:prstGeom>
          <a:noFill/>
        </p:spPr>
      </p:pic>
    </p:spTree>
    <p:extLst>
      <p:ext uri="{BB962C8B-B14F-4D97-AF65-F5344CB8AC3E}">
        <p14:creationId xmlns:p14="http://schemas.microsoft.com/office/powerpoint/2010/main" val="1372758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6845299"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6579077" cy="507831"/>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4. </a:t>
            </a:r>
            <a:r>
              <a:rPr lang="en-US" sz="3600" b="1" spc="-150" dirty="0">
                <a:latin typeface="Helvetica Neue"/>
                <a:cs typeface="Helvetica Neue"/>
              </a:rPr>
              <a:t>RFQ Details</a:t>
            </a:r>
          </a:p>
        </p:txBody>
      </p:sp>
      <p:sp>
        <p:nvSpPr>
          <p:cNvPr id="6" name="TextBox 5"/>
          <p:cNvSpPr txBox="1"/>
          <p:nvPr/>
        </p:nvSpPr>
        <p:spPr>
          <a:xfrm>
            <a:off x="746149" y="1541297"/>
            <a:ext cx="8252885" cy="4632037"/>
          </a:xfrm>
          <a:prstGeom prst="rect">
            <a:avLst/>
          </a:prstGeom>
          <a:solidFill>
            <a:schemeClr val="tx1">
              <a:alpha val="50000"/>
            </a:schemeClr>
          </a:solidFill>
        </p:spPr>
        <p:txBody>
          <a:bodyPr wrap="square" rtlCol="0">
            <a:spAutoFit/>
          </a:bodyPr>
          <a:lstStyle/>
          <a:p>
            <a:pPr lvl="1" indent="-457200">
              <a:spcAft>
                <a:spcPts val="600"/>
              </a:spcAft>
              <a:buFont typeface="Wingdings" pitchFamily="2" charset="2"/>
              <a:buChar char="§"/>
            </a:pPr>
            <a:r>
              <a:rPr lang="en-US" sz="3200" b="1" dirty="0">
                <a:solidFill>
                  <a:schemeClr val="bg1">
                    <a:lumMod val="75000"/>
                  </a:schemeClr>
                </a:solidFill>
                <a:latin typeface="Helvetica Neue" charset="0"/>
                <a:ea typeface="Helvetica Neue" charset="0"/>
                <a:cs typeface="Helvetica Neue" charset="0"/>
              </a:rPr>
              <a:t>Precedents: </a:t>
            </a:r>
            <a:r>
              <a:rPr lang="en-US" sz="3200" b="1" dirty="0">
                <a:solidFill>
                  <a:srgbClr val="87003C"/>
                </a:solidFill>
                <a:latin typeface="Helvetica Neue" charset="0"/>
                <a:ea typeface="Helvetica Neue" charset="0"/>
                <a:cs typeface="Helvetica Neue" charset="0"/>
              </a:rPr>
              <a:t>Circulation</a:t>
            </a: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3200" b="1" dirty="0">
              <a:solidFill>
                <a:srgbClr val="3CBA13"/>
              </a:solidFill>
              <a:latin typeface="Helvetica Neue" charset="0"/>
              <a:ea typeface="Helvetica Neue" charset="0"/>
              <a:cs typeface="Helvetica Neue" charset="0"/>
            </a:endParaRPr>
          </a:p>
          <a:p>
            <a:pPr lvl="2" indent="-457200">
              <a:spcAft>
                <a:spcPts val="600"/>
              </a:spcAft>
              <a:buFont typeface="Wingdings" pitchFamily="2" charset="2"/>
              <a:buChar char="§"/>
            </a:pPr>
            <a:endParaRPr lang="en-US" sz="2000" b="1" dirty="0">
              <a:solidFill>
                <a:srgbClr val="3CBA13"/>
              </a:solidFill>
              <a:latin typeface="Helvetica Neue" charset="0"/>
              <a:ea typeface="Helvetica Neue" charset="0"/>
              <a:cs typeface="Helvetica Neue" charset="0"/>
            </a:endParaRPr>
          </a:p>
          <a:p>
            <a:pPr lvl="2" indent="-457200">
              <a:spcAft>
                <a:spcPts val="600"/>
              </a:spcAft>
              <a:buClr>
                <a:srgbClr val="87003C"/>
              </a:buClr>
              <a:buFont typeface="Wingdings" pitchFamily="2" charset="2"/>
              <a:buChar char="§"/>
            </a:pPr>
            <a:r>
              <a:rPr lang="en-US" sz="2400" b="1" dirty="0">
                <a:solidFill>
                  <a:schemeClr val="bg1"/>
                </a:solidFill>
                <a:latin typeface="Helvetica Neue" charset="0"/>
                <a:ea typeface="Helvetica Neue" charset="0"/>
                <a:cs typeface="Helvetica Neue" charset="0"/>
              </a:rPr>
              <a:t>People – oriented design, enhance local circulation within regional context</a:t>
            </a:r>
          </a:p>
        </p:txBody>
      </p:sp>
      <p:pic>
        <p:nvPicPr>
          <p:cNvPr id="3" name="Picture 2">
            <a:extLst>
              <a:ext uri="{FF2B5EF4-FFF2-40B4-BE49-F238E27FC236}">
                <a16:creationId xmlns:a16="http://schemas.microsoft.com/office/drawing/2014/main" id="{DA1CB855-D570-A44D-B4DA-03224DA59F6D}"/>
              </a:ext>
            </a:extLst>
          </p:cNvPr>
          <p:cNvPicPr>
            <a:picLocks noChangeAspect="1"/>
          </p:cNvPicPr>
          <p:nvPr/>
        </p:nvPicPr>
        <p:blipFill rotWithShape="1">
          <a:blip r:embed="rId3"/>
          <a:srcRect l="21" r="6518"/>
          <a:stretch/>
        </p:blipFill>
        <p:spPr>
          <a:xfrm>
            <a:off x="833377" y="2533884"/>
            <a:ext cx="3865945" cy="2451099"/>
          </a:xfrm>
          <a:prstGeom prst="rect">
            <a:avLst/>
          </a:prstGeom>
        </p:spPr>
      </p:pic>
      <p:pic>
        <p:nvPicPr>
          <p:cNvPr id="2" name="Picture 1">
            <a:extLst>
              <a:ext uri="{FF2B5EF4-FFF2-40B4-BE49-F238E27FC236}">
                <a16:creationId xmlns:a16="http://schemas.microsoft.com/office/drawing/2014/main" id="{84DB31A2-1BF7-4B48-8F65-28B214D57ECB}"/>
              </a:ext>
            </a:extLst>
          </p:cNvPr>
          <p:cNvPicPr preferRelativeResize="0">
            <a:picLocks/>
          </p:cNvPicPr>
          <p:nvPr/>
        </p:nvPicPr>
        <p:blipFill>
          <a:blip r:embed="rId4"/>
          <a:stretch>
            <a:fillRect/>
          </a:stretch>
        </p:blipFill>
        <p:spPr>
          <a:xfrm>
            <a:off x="4872591" y="2533884"/>
            <a:ext cx="3867912" cy="2450592"/>
          </a:xfrm>
          <a:prstGeom prst="rect">
            <a:avLst/>
          </a:prstGeom>
        </p:spPr>
      </p:pic>
    </p:spTree>
    <p:extLst>
      <p:ext uri="{BB962C8B-B14F-4D97-AF65-F5344CB8AC3E}">
        <p14:creationId xmlns:p14="http://schemas.microsoft.com/office/powerpoint/2010/main" val="3143656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6845299"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6579077" cy="507831"/>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4. </a:t>
            </a:r>
            <a:r>
              <a:rPr lang="en-US" sz="3600" b="1" spc="-150" dirty="0">
                <a:latin typeface="Helvetica Neue"/>
                <a:cs typeface="Helvetica Neue"/>
              </a:rPr>
              <a:t>RFQ DETAILS</a:t>
            </a:r>
          </a:p>
        </p:txBody>
      </p:sp>
      <p:sp>
        <p:nvSpPr>
          <p:cNvPr id="6" name="TextBox 5"/>
          <p:cNvSpPr txBox="1"/>
          <p:nvPr/>
        </p:nvSpPr>
        <p:spPr>
          <a:xfrm>
            <a:off x="729210" y="1552448"/>
            <a:ext cx="8414790" cy="4962897"/>
          </a:xfrm>
          <a:prstGeom prst="rect">
            <a:avLst/>
          </a:prstGeom>
          <a:solidFill>
            <a:schemeClr val="tx1">
              <a:alpha val="50000"/>
            </a:schemeClr>
          </a:solidFill>
        </p:spPr>
        <p:txBody>
          <a:bodyPr wrap="square" rtlCol="0">
            <a:spAutoFit/>
          </a:bodyPr>
          <a:lstStyle/>
          <a:p>
            <a:pPr lvl="1" indent="-457200">
              <a:spcAft>
                <a:spcPts val="600"/>
              </a:spcAft>
              <a:buFont typeface="Wingdings" pitchFamily="2" charset="2"/>
              <a:buChar char="§"/>
            </a:pPr>
            <a:r>
              <a:rPr lang="en-US" sz="3200" b="1" dirty="0">
                <a:solidFill>
                  <a:schemeClr val="bg1">
                    <a:lumMod val="75000"/>
                  </a:schemeClr>
                </a:solidFill>
                <a:latin typeface="Helvetica Neue" charset="0"/>
                <a:ea typeface="Helvetica Neue" charset="0"/>
                <a:cs typeface="Helvetica Neue" charset="0"/>
              </a:rPr>
              <a:t>Developer + Developer Team Selection</a:t>
            </a:r>
          </a:p>
          <a:p>
            <a:pPr marL="800100" lvl="2" indent="-342900">
              <a:spcAft>
                <a:spcPts val="300"/>
              </a:spcAft>
              <a:buClr>
                <a:srgbClr val="87003C"/>
              </a:buClr>
              <a:buFont typeface="Wingdings" charset="2"/>
              <a:buChar char="§"/>
            </a:pPr>
            <a:r>
              <a:rPr lang="en-US" sz="2800" b="1" dirty="0">
                <a:solidFill>
                  <a:srgbClr val="87003C"/>
                </a:solidFill>
                <a:latin typeface="Helvetica Neue" charset="0"/>
                <a:ea typeface="Helvetica Neue" charset="0"/>
                <a:cs typeface="Helvetica Neue" charset="0"/>
              </a:rPr>
              <a:t>Established Criteria for:</a:t>
            </a:r>
          </a:p>
          <a:p>
            <a:pPr marL="1257300" lvl="3" indent="-342900">
              <a:spcAft>
                <a:spcPts val="300"/>
              </a:spcAft>
              <a:buClr>
                <a:srgbClr val="87003C"/>
              </a:buClr>
              <a:buFont typeface="Wingdings" charset="2"/>
              <a:buChar char="§"/>
            </a:pPr>
            <a:r>
              <a:rPr lang="en-US" sz="2800" b="1" dirty="0">
                <a:solidFill>
                  <a:schemeClr val="bg1"/>
                </a:solidFill>
                <a:latin typeface="Helvetica Neue" charset="0"/>
                <a:ea typeface="Helvetica Neue" charset="0"/>
                <a:cs typeface="Helvetica Neue" charset="0"/>
              </a:rPr>
              <a:t>Developer</a:t>
            </a:r>
          </a:p>
          <a:p>
            <a:pPr marL="1257300" lvl="3" indent="-342900">
              <a:spcAft>
                <a:spcPts val="300"/>
              </a:spcAft>
              <a:buClr>
                <a:srgbClr val="87003C"/>
              </a:buClr>
              <a:buFont typeface="Wingdings" charset="2"/>
              <a:buChar char="§"/>
            </a:pPr>
            <a:r>
              <a:rPr lang="en-US" sz="2800" b="1" dirty="0">
                <a:solidFill>
                  <a:schemeClr val="bg1"/>
                </a:solidFill>
                <a:latin typeface="Helvetica Neue" charset="0"/>
                <a:ea typeface="Helvetica Neue" charset="0"/>
                <a:cs typeface="Helvetica Neue" charset="0"/>
              </a:rPr>
              <a:t>Legal Team</a:t>
            </a:r>
          </a:p>
          <a:p>
            <a:pPr marL="1257300" lvl="3" indent="-342900">
              <a:spcAft>
                <a:spcPts val="300"/>
              </a:spcAft>
              <a:buClr>
                <a:srgbClr val="87003C"/>
              </a:buClr>
              <a:buFont typeface="Wingdings" charset="2"/>
              <a:buChar char="§"/>
            </a:pPr>
            <a:r>
              <a:rPr lang="en-US" sz="2800" b="1" dirty="0">
                <a:solidFill>
                  <a:schemeClr val="bg1"/>
                </a:solidFill>
                <a:latin typeface="Helvetica Neue" charset="0"/>
                <a:ea typeface="Helvetica Neue" charset="0"/>
                <a:cs typeface="Helvetica Neue" charset="0"/>
              </a:rPr>
              <a:t>Design Team</a:t>
            </a:r>
          </a:p>
          <a:p>
            <a:pPr marL="1257300" lvl="3" indent="-342900">
              <a:spcAft>
                <a:spcPts val="300"/>
              </a:spcAft>
              <a:buClr>
                <a:srgbClr val="87003C"/>
              </a:buClr>
              <a:buFont typeface="Wingdings" charset="2"/>
              <a:buChar char="§"/>
            </a:pPr>
            <a:r>
              <a:rPr lang="en-US" sz="2800" b="1" dirty="0">
                <a:solidFill>
                  <a:schemeClr val="bg1"/>
                </a:solidFill>
                <a:latin typeface="Helvetica Neue" charset="0"/>
                <a:ea typeface="Helvetica Neue" charset="0"/>
                <a:cs typeface="Helvetica Neue" charset="0"/>
              </a:rPr>
              <a:t>Construction Team</a:t>
            </a:r>
          </a:p>
          <a:p>
            <a:pPr marL="1257300" lvl="3" indent="-342900">
              <a:spcAft>
                <a:spcPts val="300"/>
              </a:spcAft>
              <a:buClr>
                <a:srgbClr val="87003C"/>
              </a:buClr>
              <a:buFont typeface="Wingdings" charset="2"/>
              <a:buChar char="§"/>
            </a:pPr>
            <a:r>
              <a:rPr lang="en-US" sz="2800" b="1" dirty="0">
                <a:solidFill>
                  <a:schemeClr val="bg1"/>
                </a:solidFill>
                <a:latin typeface="Helvetica Neue" charset="0"/>
                <a:ea typeface="Helvetica Neue" charset="0"/>
                <a:cs typeface="Helvetica Neue" charset="0"/>
              </a:rPr>
              <a:t>Property Manager</a:t>
            </a:r>
          </a:p>
          <a:p>
            <a:pPr marL="800100" lvl="2" indent="-342900">
              <a:spcAft>
                <a:spcPts val="500"/>
              </a:spcAft>
              <a:buClr>
                <a:srgbClr val="BA4509"/>
              </a:buClr>
              <a:buFont typeface="Wingdings" charset="2"/>
              <a:buChar char="§"/>
            </a:pPr>
            <a:endParaRPr lang="en-US" sz="2400" b="1" dirty="0">
              <a:solidFill>
                <a:srgbClr val="BA4509"/>
              </a:solidFill>
              <a:latin typeface="Helvetica Neue" charset="0"/>
              <a:ea typeface="Helvetica Neue" charset="0"/>
              <a:cs typeface="Helvetica Neue" charset="0"/>
            </a:endParaRPr>
          </a:p>
          <a:p>
            <a:pPr marL="457200" lvl="2">
              <a:spcAft>
                <a:spcPts val="500"/>
              </a:spcAft>
              <a:buClr>
                <a:srgbClr val="BA4509"/>
              </a:buClr>
            </a:pPr>
            <a:r>
              <a:rPr lang="en-US" sz="2000" dirty="0">
                <a:solidFill>
                  <a:schemeClr val="bg1"/>
                </a:solidFill>
                <a:latin typeface="Helvetica Neue" charset="0"/>
                <a:ea typeface="Helvetica Neue" charset="0"/>
                <a:cs typeface="Helvetica Neue" charset="0"/>
              </a:rPr>
              <a:t>	</a:t>
            </a:r>
          </a:p>
          <a:p>
            <a:pPr marL="457200" lvl="2">
              <a:spcAft>
                <a:spcPts val="500"/>
              </a:spcAft>
              <a:buClr>
                <a:srgbClr val="BA4509"/>
              </a:buClr>
            </a:pPr>
            <a:endParaRPr lang="en-US" sz="2000" dirty="0">
              <a:solidFill>
                <a:schemeClr val="bg1"/>
              </a:solidFill>
              <a:latin typeface="Helvetica Neue" charset="0"/>
              <a:ea typeface="Helvetica Neue" charset="0"/>
              <a:cs typeface="Helvetica Neue" charset="0"/>
            </a:endParaRPr>
          </a:p>
          <a:p>
            <a:pPr marL="457200" lvl="2">
              <a:spcAft>
                <a:spcPts val="500"/>
              </a:spcAft>
              <a:buClr>
                <a:srgbClr val="BA4509"/>
              </a:buClr>
            </a:pPr>
            <a:endParaRPr lang="en-US" sz="2000"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425181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6845299"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6579077" cy="507831"/>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4. </a:t>
            </a:r>
            <a:r>
              <a:rPr lang="en-US" sz="3600" b="1" spc="-150" dirty="0">
                <a:latin typeface="Helvetica Neue"/>
                <a:cs typeface="Helvetica Neue"/>
              </a:rPr>
              <a:t>RFQ DETAILS</a:t>
            </a:r>
          </a:p>
        </p:txBody>
      </p:sp>
      <p:sp>
        <p:nvSpPr>
          <p:cNvPr id="6" name="TextBox 5"/>
          <p:cNvSpPr txBox="1"/>
          <p:nvPr/>
        </p:nvSpPr>
        <p:spPr>
          <a:xfrm>
            <a:off x="729210" y="1541297"/>
            <a:ext cx="7979892" cy="3008516"/>
          </a:xfrm>
          <a:prstGeom prst="rect">
            <a:avLst/>
          </a:prstGeom>
          <a:solidFill>
            <a:schemeClr val="tx1">
              <a:alpha val="50000"/>
            </a:schemeClr>
          </a:solidFill>
        </p:spPr>
        <p:txBody>
          <a:bodyPr wrap="square" rtlCol="0">
            <a:spAutoFit/>
          </a:bodyPr>
          <a:lstStyle/>
          <a:p>
            <a:pPr lvl="1" indent="-457200">
              <a:spcAft>
                <a:spcPts val="600"/>
              </a:spcAft>
              <a:buFont typeface="Wingdings" pitchFamily="2" charset="2"/>
              <a:buChar char="§"/>
            </a:pPr>
            <a:r>
              <a:rPr lang="en-US" sz="3200" b="1" dirty="0">
                <a:solidFill>
                  <a:schemeClr val="bg1">
                    <a:lumMod val="75000"/>
                  </a:schemeClr>
                </a:solidFill>
                <a:latin typeface="Helvetica Neue" charset="0"/>
                <a:ea typeface="Helvetica Neue" charset="0"/>
                <a:cs typeface="Helvetica Neue" charset="0"/>
              </a:rPr>
              <a:t>Selection Process</a:t>
            </a:r>
          </a:p>
          <a:p>
            <a:pPr marL="800100" lvl="2" indent="-342900">
              <a:spcAft>
                <a:spcPts val="500"/>
              </a:spcAft>
              <a:buClr>
                <a:srgbClr val="87003C"/>
              </a:buClr>
              <a:buFont typeface="Wingdings" charset="2"/>
              <a:buChar char="§"/>
            </a:pPr>
            <a:r>
              <a:rPr lang="en-US" sz="2800" b="1" dirty="0">
                <a:solidFill>
                  <a:srgbClr val="87003C"/>
                </a:solidFill>
                <a:latin typeface="Helvetica Neue" charset="0"/>
                <a:ea typeface="Helvetica Neue" charset="0"/>
                <a:cs typeface="Helvetica Neue" charset="0"/>
              </a:rPr>
              <a:t>Step 1</a:t>
            </a:r>
          </a:p>
          <a:p>
            <a:pPr marL="1257300" lvl="3" indent="-342900">
              <a:spcAft>
                <a:spcPts val="500"/>
              </a:spcAft>
              <a:buClr>
                <a:srgbClr val="87003C"/>
              </a:buClr>
              <a:buFont typeface="Wingdings" charset="2"/>
              <a:buChar char="§"/>
            </a:pPr>
            <a:r>
              <a:rPr lang="en-US" sz="2800" b="1" dirty="0">
                <a:solidFill>
                  <a:schemeClr val="bg1"/>
                </a:solidFill>
                <a:latin typeface="Helvetica Neue" charset="0"/>
                <a:ea typeface="Helvetica Neue" charset="0"/>
                <a:cs typeface="Helvetica Neue" charset="0"/>
              </a:rPr>
              <a:t>Developers submit team qualifications </a:t>
            </a:r>
          </a:p>
          <a:p>
            <a:pPr marL="1257300" lvl="3" indent="-342900">
              <a:spcAft>
                <a:spcPts val="500"/>
              </a:spcAft>
              <a:buClr>
                <a:srgbClr val="87003C"/>
              </a:buClr>
              <a:buFont typeface="Wingdings" charset="2"/>
              <a:buChar char="§"/>
            </a:pPr>
            <a:r>
              <a:rPr lang="en-US" sz="2800" b="1" dirty="0">
                <a:solidFill>
                  <a:schemeClr val="bg1"/>
                </a:solidFill>
                <a:latin typeface="Helvetica Neue" charset="0"/>
                <a:ea typeface="Helvetica Neue" charset="0"/>
                <a:cs typeface="Helvetica Neue" charset="0"/>
              </a:rPr>
              <a:t>City interviews developers</a:t>
            </a:r>
          </a:p>
          <a:p>
            <a:pPr marL="1257300" lvl="3" indent="-342900">
              <a:spcAft>
                <a:spcPts val="500"/>
              </a:spcAft>
              <a:buClr>
                <a:srgbClr val="87003C"/>
              </a:buClr>
              <a:buFont typeface="Wingdings" charset="2"/>
              <a:buChar char="§"/>
            </a:pPr>
            <a:r>
              <a:rPr lang="en-US" sz="2800" b="1" dirty="0">
                <a:solidFill>
                  <a:schemeClr val="bg1"/>
                </a:solidFill>
                <a:latin typeface="Helvetica Neue" charset="0"/>
                <a:ea typeface="Helvetica Neue" charset="0"/>
                <a:cs typeface="Helvetica Neue" charset="0"/>
              </a:rPr>
              <a:t>City invites selected teams to submit more in-depth proposal</a:t>
            </a:r>
            <a:r>
              <a:rPr lang="en-US" sz="2400" b="1" dirty="0">
                <a:solidFill>
                  <a:schemeClr val="bg1"/>
                </a:solidFill>
                <a:latin typeface="Helvetica Neue" charset="0"/>
                <a:ea typeface="Helvetica Neue" charset="0"/>
                <a:cs typeface="Helvetica Neue" charset="0"/>
              </a:rPr>
              <a:t> </a:t>
            </a:r>
          </a:p>
        </p:txBody>
      </p:sp>
    </p:spTree>
    <p:extLst>
      <p:ext uri="{BB962C8B-B14F-4D97-AF65-F5344CB8AC3E}">
        <p14:creationId xmlns:p14="http://schemas.microsoft.com/office/powerpoint/2010/main" val="3328126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6845299"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6579077" cy="507831"/>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4. </a:t>
            </a:r>
            <a:r>
              <a:rPr lang="en-US" sz="3600" b="1" spc="-150" dirty="0">
                <a:latin typeface="Helvetica Neue"/>
                <a:cs typeface="Helvetica Neue"/>
              </a:rPr>
              <a:t>RFQ DETAILS</a:t>
            </a:r>
          </a:p>
        </p:txBody>
      </p:sp>
      <p:sp>
        <p:nvSpPr>
          <p:cNvPr id="6" name="TextBox 5"/>
          <p:cNvSpPr txBox="1"/>
          <p:nvPr/>
        </p:nvSpPr>
        <p:spPr>
          <a:xfrm>
            <a:off x="729210" y="1574751"/>
            <a:ext cx="8013346" cy="4385816"/>
          </a:xfrm>
          <a:prstGeom prst="rect">
            <a:avLst/>
          </a:prstGeom>
          <a:solidFill>
            <a:schemeClr val="tx1">
              <a:alpha val="50000"/>
            </a:schemeClr>
          </a:solidFill>
        </p:spPr>
        <p:txBody>
          <a:bodyPr wrap="square" rtlCol="0">
            <a:spAutoFit/>
          </a:bodyPr>
          <a:lstStyle/>
          <a:p>
            <a:pPr lvl="1" indent="-457200">
              <a:spcAft>
                <a:spcPts val="600"/>
              </a:spcAft>
              <a:buFont typeface="Wingdings" pitchFamily="2" charset="2"/>
              <a:buChar char="§"/>
            </a:pPr>
            <a:r>
              <a:rPr lang="en-US" sz="3200" b="1" dirty="0">
                <a:solidFill>
                  <a:schemeClr val="bg1">
                    <a:lumMod val="75000"/>
                  </a:schemeClr>
                </a:solidFill>
                <a:latin typeface="Helvetica Neue" charset="0"/>
                <a:ea typeface="Helvetica Neue" charset="0"/>
                <a:cs typeface="Helvetica Neue" charset="0"/>
              </a:rPr>
              <a:t>Selection Process</a:t>
            </a:r>
          </a:p>
          <a:p>
            <a:pPr marL="800100" lvl="2" indent="-342900">
              <a:spcAft>
                <a:spcPts val="300"/>
              </a:spcAft>
              <a:buClr>
                <a:schemeClr val="bg1">
                  <a:lumMod val="75000"/>
                </a:schemeClr>
              </a:buClr>
              <a:buFont typeface="Wingdings" charset="2"/>
              <a:buChar char="§"/>
            </a:pPr>
            <a:r>
              <a:rPr lang="en-US" sz="2400" b="1" dirty="0">
                <a:solidFill>
                  <a:srgbClr val="87003C"/>
                </a:solidFill>
                <a:latin typeface="Helvetica Neue" charset="0"/>
                <a:ea typeface="Helvetica Neue" charset="0"/>
                <a:cs typeface="Helvetica Neue" charset="0"/>
              </a:rPr>
              <a:t>Step 2</a:t>
            </a:r>
          </a:p>
          <a:p>
            <a:pPr marL="1257300" lvl="3" indent="-342900">
              <a:spcAft>
                <a:spcPts val="300"/>
              </a:spcAft>
              <a:buClr>
                <a:schemeClr val="bg1">
                  <a:lumMod val="75000"/>
                </a:schemeClr>
              </a:buClr>
              <a:buFont typeface="Wingdings" charset="2"/>
              <a:buChar char="§"/>
            </a:pPr>
            <a:r>
              <a:rPr lang="en-US" sz="2600" b="1" dirty="0">
                <a:solidFill>
                  <a:schemeClr val="bg1"/>
                </a:solidFill>
                <a:latin typeface="Helvetica Neue" charset="0"/>
                <a:ea typeface="Helvetica Neue" charset="0"/>
                <a:cs typeface="Helvetica Neue" charset="0"/>
              </a:rPr>
              <a:t>Selected developer(s) work with City to prepare full proposal</a:t>
            </a:r>
          </a:p>
          <a:p>
            <a:pPr marL="1257300" lvl="3" indent="-342900">
              <a:spcAft>
                <a:spcPts val="300"/>
              </a:spcAft>
              <a:buClr>
                <a:schemeClr val="bg1">
                  <a:lumMod val="75000"/>
                </a:schemeClr>
              </a:buClr>
              <a:buFont typeface="Wingdings" charset="2"/>
              <a:buChar char="§"/>
            </a:pPr>
            <a:r>
              <a:rPr lang="en-US" sz="2600" b="1" dirty="0">
                <a:solidFill>
                  <a:schemeClr val="bg1"/>
                </a:solidFill>
                <a:latin typeface="Helvetica Neue" charset="0"/>
                <a:ea typeface="Helvetica Neue" charset="0"/>
                <a:cs typeface="Helvetica Neue" charset="0"/>
              </a:rPr>
              <a:t>Proposal included developer’s participation in public outreach process. </a:t>
            </a:r>
          </a:p>
          <a:p>
            <a:pPr marL="1257300" lvl="3" indent="-342900">
              <a:spcAft>
                <a:spcPts val="300"/>
              </a:spcAft>
              <a:buClr>
                <a:schemeClr val="bg1">
                  <a:lumMod val="75000"/>
                </a:schemeClr>
              </a:buClr>
              <a:buFont typeface="Wingdings" charset="2"/>
              <a:buChar char="§"/>
            </a:pPr>
            <a:r>
              <a:rPr lang="en-US" sz="2600" b="1" dirty="0">
                <a:solidFill>
                  <a:schemeClr val="bg1"/>
                </a:solidFill>
                <a:latin typeface="Helvetica Neue" charset="0"/>
                <a:ea typeface="Helvetica Neue" charset="0"/>
                <a:cs typeface="Helvetica Neue" charset="0"/>
              </a:rPr>
              <a:t>Proposals include parking/traffic  studies, renderings, budget + pro forma </a:t>
            </a:r>
          </a:p>
          <a:p>
            <a:pPr marL="1257300" lvl="3" indent="-342900">
              <a:spcAft>
                <a:spcPts val="300"/>
              </a:spcAft>
              <a:buClr>
                <a:schemeClr val="bg1">
                  <a:lumMod val="75000"/>
                </a:schemeClr>
              </a:buClr>
              <a:buFont typeface="Wingdings" charset="2"/>
              <a:buChar char="§"/>
            </a:pPr>
            <a:r>
              <a:rPr lang="en-US" sz="2600" b="1" dirty="0">
                <a:solidFill>
                  <a:schemeClr val="bg1"/>
                </a:solidFill>
                <a:latin typeface="Helvetica Neue" charset="0"/>
                <a:ea typeface="Helvetica Neue" charset="0"/>
                <a:cs typeface="Helvetica Neue" charset="0"/>
              </a:rPr>
              <a:t>Final proposal incorporated into City’s Redevelopment Plan.</a:t>
            </a:r>
          </a:p>
        </p:txBody>
      </p:sp>
    </p:spTree>
    <p:extLst>
      <p:ext uri="{BB962C8B-B14F-4D97-AF65-F5344CB8AC3E}">
        <p14:creationId xmlns:p14="http://schemas.microsoft.com/office/powerpoint/2010/main" val="2954439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6845299" cy="54817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2243579"/>
            <a:ext cx="9143999" cy="3147015"/>
          </a:xfrm>
          <a:prstGeom prst="rect">
            <a:avLst/>
          </a:prstGeom>
          <a:solidFill>
            <a:schemeClr val="tx1">
              <a:alpha val="50000"/>
            </a:schemeClr>
          </a:solidFill>
        </p:spPr>
        <p:txBody>
          <a:bodyPr wrap="square" rtlCol="0">
            <a:spAutoFit/>
          </a:bodyPr>
          <a:lstStyle/>
          <a:p>
            <a:pPr marL="0" lvl="1" algn="ctr">
              <a:spcAft>
                <a:spcPts val="600"/>
              </a:spcAft>
            </a:pPr>
            <a:endParaRPr lang="en-US" sz="3200" b="1" dirty="0">
              <a:solidFill>
                <a:srgbClr val="BA4509"/>
              </a:solidFill>
              <a:latin typeface="Helvetica Neue" charset="0"/>
              <a:ea typeface="Helvetica Neue" charset="0"/>
              <a:cs typeface="Helvetica Neue" charset="0"/>
            </a:endParaRPr>
          </a:p>
          <a:p>
            <a:pPr marL="0" lvl="1" algn="ctr">
              <a:spcAft>
                <a:spcPts val="600"/>
              </a:spcAft>
            </a:pPr>
            <a:r>
              <a:rPr lang="en-US" sz="6000" b="1" dirty="0">
                <a:solidFill>
                  <a:srgbClr val="87003C"/>
                </a:solidFill>
                <a:latin typeface="Helvetica Neue" charset="0"/>
                <a:ea typeface="Helvetica Neue" charset="0"/>
                <a:cs typeface="Helvetica Neue" charset="0"/>
              </a:rPr>
              <a:t>Questions?</a:t>
            </a:r>
          </a:p>
          <a:p>
            <a:pPr marL="800100" lvl="2" indent="-342900">
              <a:spcAft>
                <a:spcPts val="500"/>
              </a:spcAft>
              <a:buClr>
                <a:srgbClr val="BA4509"/>
              </a:buClr>
              <a:buFont typeface="Wingdings" charset="2"/>
              <a:buChar char="§"/>
            </a:pPr>
            <a:endParaRPr lang="en-US" sz="2400" b="1" dirty="0">
              <a:solidFill>
                <a:srgbClr val="BA4509"/>
              </a:solidFill>
              <a:latin typeface="Helvetica Neue" charset="0"/>
              <a:ea typeface="Helvetica Neue" charset="0"/>
              <a:cs typeface="Helvetica Neue" charset="0"/>
            </a:endParaRPr>
          </a:p>
          <a:p>
            <a:pPr marL="457200" lvl="2">
              <a:spcAft>
                <a:spcPts val="500"/>
              </a:spcAft>
              <a:buClr>
                <a:srgbClr val="BA4509"/>
              </a:buClr>
            </a:pPr>
            <a:r>
              <a:rPr lang="en-US" sz="2000" dirty="0">
                <a:solidFill>
                  <a:schemeClr val="bg1"/>
                </a:solidFill>
                <a:latin typeface="Helvetica Neue" charset="0"/>
                <a:ea typeface="Helvetica Neue" charset="0"/>
                <a:cs typeface="Helvetica Neue" charset="0"/>
              </a:rPr>
              <a:t>	</a:t>
            </a:r>
          </a:p>
          <a:p>
            <a:pPr marL="457200" lvl="2">
              <a:spcAft>
                <a:spcPts val="500"/>
              </a:spcAft>
              <a:buClr>
                <a:srgbClr val="BA4509"/>
              </a:buClr>
            </a:pPr>
            <a:endParaRPr lang="en-US" sz="2000" dirty="0">
              <a:solidFill>
                <a:schemeClr val="bg1"/>
              </a:solidFill>
              <a:latin typeface="Helvetica Neue" charset="0"/>
              <a:ea typeface="Helvetica Neue" charset="0"/>
              <a:cs typeface="Helvetica Neue" charset="0"/>
            </a:endParaRPr>
          </a:p>
          <a:p>
            <a:pPr marL="457200" lvl="2">
              <a:spcAft>
                <a:spcPts val="500"/>
              </a:spcAft>
              <a:buClr>
                <a:srgbClr val="BA4509"/>
              </a:buClr>
            </a:pPr>
            <a:endParaRPr lang="en-US" sz="2000"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85539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76E5C0-8812-46C8-8E5B-05B096F0CBF0}"/>
              </a:ext>
            </a:extLst>
          </p:cNvPr>
          <p:cNvPicPr>
            <a:picLocks noChangeAspect="1"/>
          </p:cNvPicPr>
          <p:nvPr/>
        </p:nvPicPr>
        <p:blipFill>
          <a:blip r:embed="rId3"/>
          <a:stretch>
            <a:fillRect/>
          </a:stretch>
        </p:blipFill>
        <p:spPr>
          <a:xfrm rot="10800000">
            <a:off x="0" y="0"/>
            <a:ext cx="9144000" cy="6858000"/>
          </a:xfrm>
          <a:prstGeom prst="rect">
            <a:avLst/>
          </a:prstGeom>
        </p:spPr>
      </p:pic>
      <p:sp>
        <p:nvSpPr>
          <p:cNvPr id="5" name="Rectangle 4"/>
          <p:cNvSpPr/>
          <p:nvPr/>
        </p:nvSpPr>
        <p:spPr>
          <a:xfrm>
            <a:off x="1" y="567658"/>
            <a:ext cx="4345662"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2" y="639982"/>
            <a:ext cx="4142815" cy="509050"/>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1. </a:t>
            </a:r>
            <a:r>
              <a:rPr lang="en-US" sz="3600" b="1" spc="-150" dirty="0">
                <a:latin typeface="Helvetica Neue"/>
                <a:cs typeface="Helvetica Neue"/>
              </a:rPr>
              <a:t>INTRODUCTION</a:t>
            </a:r>
          </a:p>
        </p:txBody>
      </p:sp>
      <p:sp>
        <p:nvSpPr>
          <p:cNvPr id="7" name="TextBox 6"/>
          <p:cNvSpPr txBox="1"/>
          <p:nvPr/>
        </p:nvSpPr>
        <p:spPr>
          <a:xfrm>
            <a:off x="217282" y="2209041"/>
            <a:ext cx="4019438" cy="2743200"/>
          </a:xfrm>
          <a:prstGeom prst="rect">
            <a:avLst/>
          </a:prstGeom>
          <a:solidFill>
            <a:schemeClr val="bg1"/>
          </a:solidFill>
        </p:spPr>
        <p:txBody>
          <a:bodyPr wrap="square" rtlCol="0">
            <a:spAutoFit/>
          </a:bodyPr>
          <a:lstStyle/>
          <a:p>
            <a:pPr marL="0" lvl="1"/>
            <a:r>
              <a:rPr lang="en-US" sz="2800" b="1" dirty="0">
                <a:solidFill>
                  <a:srgbClr val="87003C"/>
                </a:solidFill>
                <a:latin typeface="Helvetica Neue" charset="0"/>
                <a:ea typeface="Helvetica Neue" charset="0"/>
                <a:cs typeface="Helvetica Neue" charset="0"/>
              </a:rPr>
              <a:t>Topology</a:t>
            </a:r>
          </a:p>
          <a:p>
            <a:pPr marL="0" lvl="1"/>
            <a:endParaRPr lang="en-US" sz="2000" b="1" dirty="0">
              <a:solidFill>
                <a:srgbClr val="00CCA0"/>
              </a:solidFill>
              <a:latin typeface="Helvetica Neue" charset="0"/>
              <a:ea typeface="Helvetica Neue" charset="0"/>
              <a:cs typeface="Helvetica Neue" charset="0"/>
            </a:endParaRPr>
          </a:p>
          <a:p>
            <a:pPr marL="342900" lvl="1" indent="-342900">
              <a:spcAft>
                <a:spcPts val="500"/>
              </a:spcAft>
              <a:buClr>
                <a:srgbClr val="87003C"/>
              </a:buClr>
              <a:buFont typeface="Wingdings" charset="2"/>
              <a:buChar char="§"/>
            </a:pPr>
            <a:r>
              <a:rPr lang="en-US" sz="2000" b="1" dirty="0">
                <a:solidFill>
                  <a:sysClr val="windowText" lastClr="000000"/>
                </a:solidFill>
                <a:latin typeface="Helvetica Neue" charset="0"/>
                <a:ea typeface="Helvetica Neue" charset="0"/>
                <a:cs typeface="Helvetica Neue" charset="0"/>
              </a:rPr>
              <a:t>City Redevelopment Planner</a:t>
            </a:r>
          </a:p>
          <a:p>
            <a:pPr marL="342900" lvl="1" indent="-342900">
              <a:spcAft>
                <a:spcPts val="500"/>
              </a:spcAft>
              <a:buClr>
                <a:srgbClr val="87003C"/>
              </a:buClr>
              <a:buFont typeface="Wingdings" charset="2"/>
              <a:buChar char="§"/>
            </a:pPr>
            <a:r>
              <a:rPr lang="en-US" sz="2000" b="1" dirty="0">
                <a:solidFill>
                  <a:sysClr val="windowText" lastClr="000000"/>
                </a:solidFill>
                <a:latin typeface="Helvetica Neue" charset="0"/>
                <a:ea typeface="Helvetica Neue" charset="0"/>
                <a:cs typeface="Helvetica Neue" charset="0"/>
              </a:rPr>
              <a:t>Managing the Planning Process tailored to Summit’s needs and objectives</a:t>
            </a:r>
          </a:p>
          <a:p>
            <a:pPr marL="0" lvl="1">
              <a:spcAft>
                <a:spcPts val="500"/>
              </a:spcAft>
              <a:buClr>
                <a:srgbClr val="990000"/>
              </a:buClr>
            </a:pPr>
            <a:endParaRPr lang="en-US" sz="2000" b="1" dirty="0">
              <a:solidFill>
                <a:sysClr val="windowText" lastClr="00000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048460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4345662"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2" y="639982"/>
            <a:ext cx="4142815" cy="509050"/>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1. </a:t>
            </a:r>
            <a:r>
              <a:rPr lang="en-US" sz="3600" b="1" spc="-150" dirty="0">
                <a:latin typeface="Helvetica Neue"/>
                <a:cs typeface="Helvetica Neue"/>
              </a:rPr>
              <a:t>INTRODUCTION</a:t>
            </a:r>
          </a:p>
        </p:txBody>
      </p:sp>
      <p:sp>
        <p:nvSpPr>
          <p:cNvPr id="7" name="TextBox 6"/>
          <p:cNvSpPr txBox="1"/>
          <p:nvPr/>
        </p:nvSpPr>
        <p:spPr>
          <a:xfrm>
            <a:off x="664815" y="1115832"/>
            <a:ext cx="8083400" cy="5404043"/>
          </a:xfrm>
          <a:prstGeom prst="rect">
            <a:avLst/>
          </a:prstGeom>
          <a:noFill/>
        </p:spPr>
        <p:txBody>
          <a:bodyPr wrap="square" rtlCol="0">
            <a:spAutoFit/>
          </a:bodyPr>
          <a:lstStyle/>
          <a:p>
            <a:pPr marL="0" lvl="1"/>
            <a:endParaRPr lang="en-US" sz="2000" b="1" dirty="0">
              <a:solidFill>
                <a:schemeClr val="bg1"/>
              </a:solidFill>
              <a:latin typeface="Helvetica Neue" charset="0"/>
              <a:ea typeface="Helvetica Neue" charset="0"/>
              <a:cs typeface="Helvetica Neue" charset="0"/>
            </a:endParaRPr>
          </a:p>
          <a:p>
            <a:pPr marL="342900" lvl="1" indent="-342900">
              <a:spcAft>
                <a:spcPts val="5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Non-condemnation area</a:t>
            </a:r>
          </a:p>
          <a:p>
            <a:pPr marL="342900" lvl="1" indent="-342900">
              <a:spcAft>
                <a:spcPts val="5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No plans for any business/building to be relocated or closed</a:t>
            </a:r>
          </a:p>
          <a:p>
            <a:pPr marL="342900" lvl="1" indent="-342900">
              <a:spcAft>
                <a:spcPts val="5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No developers have been consulted to date</a:t>
            </a:r>
          </a:p>
          <a:p>
            <a:pPr marL="342900" lvl="1" indent="-342900">
              <a:spcAft>
                <a:spcPts val="5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No decisions have been made to date</a:t>
            </a:r>
          </a:p>
          <a:p>
            <a:pPr marL="342900" lvl="1" indent="-342900">
              <a:spcAft>
                <a:spcPts val="5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Community-driven process tested by the market response—Request for Qualifications (RFQ)</a:t>
            </a:r>
          </a:p>
          <a:p>
            <a:pPr marL="0" lvl="1">
              <a:spcAft>
                <a:spcPts val="500"/>
              </a:spcAft>
              <a:buClr>
                <a:srgbClr val="87003C"/>
              </a:buClr>
            </a:pPr>
            <a:endParaRPr lang="en-US" sz="2400" b="1" dirty="0">
              <a:solidFill>
                <a:schemeClr val="bg1"/>
              </a:solidFill>
              <a:latin typeface="Helvetica Neue" charset="0"/>
              <a:ea typeface="Helvetica Neue" charset="0"/>
              <a:cs typeface="Helvetica Neue" charset="0"/>
            </a:endParaRPr>
          </a:p>
          <a:p>
            <a:pPr marL="0" lvl="1" algn="ctr">
              <a:spcAft>
                <a:spcPts val="500"/>
              </a:spcAft>
              <a:buClr>
                <a:srgbClr val="87003C"/>
              </a:buClr>
            </a:pPr>
            <a:r>
              <a:rPr lang="en-US" sz="2800" b="1" dirty="0">
                <a:solidFill>
                  <a:schemeClr val="bg1"/>
                </a:solidFill>
                <a:latin typeface="Helvetica Neue" charset="0"/>
                <a:ea typeface="Helvetica Neue" charset="0"/>
                <a:cs typeface="Helvetica Neue" charset="0"/>
              </a:rPr>
              <a:t>Goal: Create ratables without burdening existing residents while finding opportunities to support the existing downtown.</a:t>
            </a:r>
          </a:p>
          <a:p>
            <a:pPr marL="0" lvl="1">
              <a:spcAft>
                <a:spcPts val="500"/>
              </a:spcAft>
              <a:buClr>
                <a:srgbClr val="990000"/>
              </a:buClr>
            </a:pPr>
            <a:endParaRPr lang="en-US" sz="2000" b="1"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4069420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F366F9-024F-4FEF-A5AF-5ED482261832}"/>
              </a:ext>
            </a:extLst>
          </p:cNvPr>
          <p:cNvPicPr>
            <a:picLocks noChangeAspect="1"/>
          </p:cNvPicPr>
          <p:nvPr/>
        </p:nvPicPr>
        <p:blipFill>
          <a:blip r:embed="rId3"/>
          <a:stretch>
            <a:fillRect/>
          </a:stretch>
        </p:blipFill>
        <p:spPr>
          <a:xfrm>
            <a:off x="-126749" y="-250475"/>
            <a:ext cx="9270749" cy="7108475"/>
          </a:xfrm>
          <a:prstGeom prst="rect">
            <a:avLst/>
          </a:prstGeom>
        </p:spPr>
      </p:pic>
      <p:sp>
        <p:nvSpPr>
          <p:cNvPr id="6" name="Rectangle 5"/>
          <p:cNvSpPr/>
          <p:nvPr/>
        </p:nvSpPr>
        <p:spPr>
          <a:xfrm>
            <a:off x="1" y="567658"/>
            <a:ext cx="4973052"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78737" y="576490"/>
            <a:ext cx="9595987" cy="5481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90000"/>
              </a:solidFill>
            </a:endParaRPr>
          </a:p>
        </p:txBody>
      </p:sp>
      <p:sp>
        <p:nvSpPr>
          <p:cNvPr id="9" name="TextBox 8"/>
          <p:cNvSpPr txBox="1"/>
          <p:nvPr/>
        </p:nvSpPr>
        <p:spPr>
          <a:xfrm>
            <a:off x="266223" y="639982"/>
            <a:ext cx="8751028" cy="509050"/>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1. </a:t>
            </a:r>
            <a:r>
              <a:rPr lang="en-US" sz="3600" b="1" spc="-150" dirty="0">
                <a:latin typeface="Helvetica Neue"/>
                <a:cs typeface="Helvetica Neue"/>
              </a:rPr>
              <a:t>DESIGNATED REDEVELOPMENT AREA</a:t>
            </a:r>
          </a:p>
        </p:txBody>
      </p:sp>
      <p:sp>
        <p:nvSpPr>
          <p:cNvPr id="13" name="Rectangle 12">
            <a:extLst>
              <a:ext uri="{FF2B5EF4-FFF2-40B4-BE49-F238E27FC236}">
                <a16:creationId xmlns:a16="http://schemas.microsoft.com/office/drawing/2014/main" id="{3B8E7A42-795F-FD4E-A778-47589F926552}"/>
              </a:ext>
            </a:extLst>
          </p:cNvPr>
          <p:cNvSpPr/>
          <p:nvPr/>
        </p:nvSpPr>
        <p:spPr>
          <a:xfrm>
            <a:off x="804591" y="5147528"/>
            <a:ext cx="3200400" cy="1074051"/>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A348D99-4A22-1B4E-ACC7-9B2C67CAE083}"/>
              </a:ext>
            </a:extLst>
          </p:cNvPr>
          <p:cNvSpPr/>
          <p:nvPr/>
        </p:nvSpPr>
        <p:spPr>
          <a:xfrm>
            <a:off x="804591" y="4373230"/>
            <a:ext cx="1969089" cy="774298"/>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E786D41-7A87-EC42-BD46-CC1F67354C2D}"/>
              </a:ext>
            </a:extLst>
          </p:cNvPr>
          <p:cNvSpPr txBox="1"/>
          <p:nvPr/>
        </p:nvSpPr>
        <p:spPr>
          <a:xfrm>
            <a:off x="804591" y="4420585"/>
            <a:ext cx="3971380" cy="1785104"/>
          </a:xfrm>
          <a:prstGeom prst="rect">
            <a:avLst/>
          </a:prstGeom>
          <a:noFill/>
        </p:spPr>
        <p:txBody>
          <a:bodyPr wrap="square" rtlCol="0">
            <a:spAutoFit/>
          </a:bodyPr>
          <a:lstStyle/>
          <a:p>
            <a:r>
              <a:rPr lang="en-US" sz="2200" b="1" dirty="0">
                <a:solidFill>
                  <a:schemeClr val="bg1"/>
                </a:solidFill>
                <a:latin typeface="Helvetica Neue" charset="0"/>
                <a:ea typeface="Helvetica Neue" charset="0"/>
                <a:cs typeface="Helvetica Neue" charset="0"/>
              </a:rPr>
              <a:t>14 Lots                     </a:t>
            </a:r>
          </a:p>
          <a:p>
            <a:r>
              <a:rPr lang="en-US" sz="2200" b="1" dirty="0">
                <a:solidFill>
                  <a:schemeClr val="bg1"/>
                </a:solidFill>
                <a:latin typeface="Helvetica Neue" charset="0"/>
                <a:ea typeface="Helvetica Neue" charset="0"/>
                <a:cs typeface="Helvetica Neue" charset="0"/>
              </a:rPr>
              <a:t>10.07 Acres</a:t>
            </a:r>
          </a:p>
          <a:p>
            <a:r>
              <a:rPr lang="en-US" sz="2200" b="1" dirty="0">
                <a:solidFill>
                  <a:schemeClr val="bg1"/>
                </a:solidFill>
                <a:latin typeface="Helvetica Neue" charset="0"/>
                <a:ea typeface="Helvetica Neue" charset="0"/>
                <a:cs typeface="Helvetica Neue" charset="0"/>
              </a:rPr>
              <a:t>6.3 Acres City Owned</a:t>
            </a:r>
          </a:p>
          <a:p>
            <a:r>
              <a:rPr lang="en-US" sz="2200" b="1" dirty="0">
                <a:solidFill>
                  <a:schemeClr val="bg1"/>
                </a:solidFill>
                <a:latin typeface="Helvetica Neue" charset="0"/>
                <a:ea typeface="Helvetica Neue" charset="0"/>
                <a:cs typeface="Helvetica Neue" charset="0"/>
              </a:rPr>
              <a:t>11 Owners</a:t>
            </a:r>
          </a:p>
          <a:p>
            <a:r>
              <a:rPr lang="en-US" sz="2200" b="1" dirty="0">
                <a:solidFill>
                  <a:schemeClr val="bg1"/>
                </a:solidFill>
                <a:latin typeface="Helvetica Neue" charset="0"/>
                <a:ea typeface="Helvetica Neue" charset="0"/>
                <a:cs typeface="Helvetica Neue" charset="0"/>
              </a:rPr>
              <a:t>$10,480,500 Assessed </a:t>
            </a:r>
          </a:p>
        </p:txBody>
      </p:sp>
    </p:spTree>
    <p:extLst>
      <p:ext uri="{BB962C8B-B14F-4D97-AF65-F5344CB8AC3E}">
        <p14:creationId xmlns:p14="http://schemas.microsoft.com/office/powerpoint/2010/main" val="1507482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7" name="Straight Connector 6"/>
          <p:cNvCxnSpPr/>
          <p:nvPr/>
        </p:nvCxnSpPr>
        <p:spPr>
          <a:xfrm>
            <a:off x="727731" y="705853"/>
            <a:ext cx="0" cy="471652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93430" y="1574505"/>
            <a:ext cx="468607" cy="468607"/>
          </a:xfrm>
          <a:prstGeom prst="ellipse">
            <a:avLst/>
          </a:prstGeom>
          <a:solidFill>
            <a:schemeClr val="bg1">
              <a:lumMod val="6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9" name="Oval 8"/>
          <p:cNvSpPr/>
          <p:nvPr/>
        </p:nvSpPr>
        <p:spPr>
          <a:xfrm>
            <a:off x="493430" y="2477725"/>
            <a:ext cx="468607" cy="468607"/>
          </a:xfrm>
          <a:prstGeom prst="ellipse">
            <a:avLst/>
          </a:prstGeom>
          <a:solidFill>
            <a:schemeClr val="bg1">
              <a:lumMod val="6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10" name="Oval 9"/>
          <p:cNvSpPr/>
          <p:nvPr/>
        </p:nvSpPr>
        <p:spPr>
          <a:xfrm>
            <a:off x="493429" y="3380945"/>
            <a:ext cx="468607" cy="468607"/>
          </a:xfrm>
          <a:prstGeom prst="ellipse">
            <a:avLst/>
          </a:prstGeom>
          <a:solidFill>
            <a:schemeClr val="bg1">
              <a:lumMod val="6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11" name="Oval 10"/>
          <p:cNvSpPr/>
          <p:nvPr/>
        </p:nvSpPr>
        <p:spPr>
          <a:xfrm>
            <a:off x="493428" y="4284165"/>
            <a:ext cx="468607" cy="468607"/>
          </a:xfrm>
          <a:prstGeom prst="ellipse">
            <a:avLst/>
          </a:prstGeom>
          <a:solidFill>
            <a:schemeClr val="bg1">
              <a:lumMod val="6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12" name="Freeform 11"/>
          <p:cNvSpPr/>
          <p:nvPr/>
        </p:nvSpPr>
        <p:spPr>
          <a:xfrm>
            <a:off x="727731" y="5187385"/>
            <a:ext cx="1462573" cy="1023429"/>
          </a:xfrm>
          <a:custGeom>
            <a:avLst/>
            <a:gdLst>
              <a:gd name="connsiteX0" fmla="*/ 0 w 1605517"/>
              <a:gd name="connsiteY0" fmla="*/ 0 h 808074"/>
              <a:gd name="connsiteX1" fmla="*/ 297712 w 1605517"/>
              <a:gd name="connsiteY1" fmla="*/ 680483 h 808074"/>
              <a:gd name="connsiteX2" fmla="*/ 1605517 w 1605517"/>
              <a:gd name="connsiteY2" fmla="*/ 808074 h 808074"/>
            </a:gdLst>
            <a:ahLst/>
            <a:cxnLst>
              <a:cxn ang="0">
                <a:pos x="connsiteX0" y="connsiteY0"/>
              </a:cxn>
              <a:cxn ang="0">
                <a:pos x="connsiteX1" y="connsiteY1"/>
              </a:cxn>
              <a:cxn ang="0">
                <a:pos x="connsiteX2" y="connsiteY2"/>
              </a:cxn>
            </a:cxnLst>
            <a:rect l="l" t="t" r="r" b="b"/>
            <a:pathLst>
              <a:path w="1605517" h="808074">
                <a:moveTo>
                  <a:pt x="0" y="0"/>
                </a:moveTo>
                <a:cubicBezTo>
                  <a:pt x="15063" y="272902"/>
                  <a:pt x="30126" y="545804"/>
                  <a:pt x="297712" y="680483"/>
                </a:cubicBezTo>
                <a:cubicBezTo>
                  <a:pt x="565298" y="815162"/>
                  <a:pt x="1364512" y="797441"/>
                  <a:pt x="1605517" y="808074"/>
                </a:cubicBez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93428" y="5188072"/>
            <a:ext cx="468607" cy="468607"/>
          </a:xfrm>
          <a:prstGeom prst="ellipse">
            <a:avLst/>
          </a:prstGeom>
          <a:solidFill>
            <a:srgbClr val="87003C"/>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96337" y="1354373"/>
            <a:ext cx="7561901" cy="861774"/>
          </a:xfrm>
          <a:prstGeom prst="rect">
            <a:avLst/>
          </a:prstGeom>
          <a:noFill/>
        </p:spPr>
        <p:txBody>
          <a:bodyPr wrap="square" rtlCol="0">
            <a:spAutoFit/>
          </a:bodyPr>
          <a:lstStyle/>
          <a:p>
            <a:r>
              <a:rPr lang="en-US" sz="2800" b="1" dirty="0">
                <a:solidFill>
                  <a:schemeClr val="bg1">
                    <a:lumMod val="75000"/>
                  </a:schemeClr>
                </a:solidFill>
                <a:latin typeface="Helvetica Neue" charset="0"/>
                <a:ea typeface="Helvetica Neue" charset="0"/>
                <a:cs typeface="Helvetica Neue" charset="0"/>
              </a:rPr>
              <a:t>Initial Resolution: </a:t>
            </a:r>
            <a:r>
              <a:rPr lang="en-US" sz="2200" dirty="0">
                <a:solidFill>
                  <a:schemeClr val="bg1"/>
                </a:solidFill>
                <a:latin typeface="Helvetica Neue Light" charset="0"/>
                <a:ea typeface="Helvetica Neue Light" charset="0"/>
                <a:cs typeface="Helvetica Neue Light" charset="0"/>
              </a:rPr>
              <a:t>Governing body directs Planning Board to undertake study – May 2, 2017</a:t>
            </a:r>
            <a:endParaRPr lang="en-US" sz="2200" b="1" dirty="0">
              <a:solidFill>
                <a:schemeClr val="bg1"/>
              </a:solidFill>
              <a:latin typeface="Helvetica Neue" charset="0"/>
              <a:ea typeface="Helvetica Neue" charset="0"/>
              <a:cs typeface="Helvetica Neue" charset="0"/>
            </a:endParaRPr>
          </a:p>
        </p:txBody>
      </p:sp>
      <p:sp>
        <p:nvSpPr>
          <p:cNvPr id="15" name="TextBox 14"/>
          <p:cNvSpPr txBox="1"/>
          <p:nvPr/>
        </p:nvSpPr>
        <p:spPr>
          <a:xfrm>
            <a:off x="1189240" y="2225434"/>
            <a:ext cx="7333300" cy="861774"/>
          </a:xfrm>
          <a:prstGeom prst="rect">
            <a:avLst/>
          </a:prstGeom>
          <a:noFill/>
        </p:spPr>
        <p:txBody>
          <a:bodyPr wrap="square" rtlCol="0">
            <a:spAutoFit/>
          </a:bodyPr>
          <a:lstStyle/>
          <a:p>
            <a:r>
              <a:rPr lang="en-US" sz="2800" b="1" dirty="0">
                <a:solidFill>
                  <a:schemeClr val="bg1">
                    <a:lumMod val="75000"/>
                  </a:schemeClr>
                </a:solidFill>
                <a:latin typeface="Helvetica Neue" charset="0"/>
                <a:ea typeface="Helvetica Neue" charset="0"/>
                <a:cs typeface="Helvetica Neue" charset="0"/>
              </a:rPr>
              <a:t>Investigation Map: </a:t>
            </a:r>
            <a:r>
              <a:rPr lang="en-US" sz="2200" dirty="0">
                <a:solidFill>
                  <a:schemeClr val="bg1"/>
                </a:solidFill>
                <a:latin typeface="Helvetica Neue Light" charset="0"/>
                <a:ea typeface="Helvetica Neue Light" charset="0"/>
                <a:cs typeface="Helvetica Neue Light" charset="0"/>
              </a:rPr>
              <a:t>Delineates the boundaries of the proposed redevelopment area</a:t>
            </a:r>
          </a:p>
        </p:txBody>
      </p:sp>
      <p:sp>
        <p:nvSpPr>
          <p:cNvPr id="16" name="TextBox 15"/>
          <p:cNvSpPr txBox="1"/>
          <p:nvPr/>
        </p:nvSpPr>
        <p:spPr>
          <a:xfrm>
            <a:off x="1196336" y="3184100"/>
            <a:ext cx="7801904" cy="861774"/>
          </a:xfrm>
          <a:prstGeom prst="rect">
            <a:avLst/>
          </a:prstGeom>
          <a:noFill/>
        </p:spPr>
        <p:txBody>
          <a:bodyPr wrap="square" rtlCol="0">
            <a:spAutoFit/>
          </a:bodyPr>
          <a:lstStyle/>
          <a:p>
            <a:r>
              <a:rPr lang="en-US" sz="2800" b="1" dirty="0">
                <a:solidFill>
                  <a:schemeClr val="bg1">
                    <a:lumMod val="75000"/>
                  </a:schemeClr>
                </a:solidFill>
                <a:latin typeface="Helvetica Neue" charset="0"/>
                <a:ea typeface="Helvetica Neue" charset="0"/>
                <a:cs typeface="Helvetica Neue" charset="0"/>
              </a:rPr>
              <a:t>Preliminary Investigation: </a:t>
            </a:r>
            <a:r>
              <a:rPr lang="en-US" sz="2200" dirty="0">
                <a:solidFill>
                  <a:schemeClr val="bg1"/>
                </a:solidFill>
                <a:latin typeface="Helvetica Neue Light" charset="0"/>
                <a:ea typeface="Helvetica Neue Light" charset="0"/>
                <a:cs typeface="Helvetica Neue Light" charset="0"/>
              </a:rPr>
              <a:t>Analysis of study area and recommended course of action – September 15, 2017</a:t>
            </a:r>
          </a:p>
        </p:txBody>
      </p:sp>
      <p:sp>
        <p:nvSpPr>
          <p:cNvPr id="17" name="TextBox 16"/>
          <p:cNvSpPr txBox="1"/>
          <p:nvPr/>
        </p:nvSpPr>
        <p:spPr>
          <a:xfrm>
            <a:off x="1196335" y="5087068"/>
            <a:ext cx="8104828" cy="523220"/>
          </a:xfrm>
          <a:prstGeom prst="rect">
            <a:avLst/>
          </a:prstGeom>
          <a:noFill/>
        </p:spPr>
        <p:txBody>
          <a:bodyPr wrap="square" rtlCol="0">
            <a:spAutoFit/>
          </a:bodyPr>
          <a:lstStyle/>
          <a:p>
            <a:r>
              <a:rPr lang="en-US" sz="2800" b="1" dirty="0">
                <a:solidFill>
                  <a:srgbClr val="87003C"/>
                </a:solidFill>
                <a:latin typeface="Helvetica Neue" charset="0"/>
                <a:ea typeface="Helvetica Neue" charset="0"/>
                <a:cs typeface="Helvetica Neue" charset="0"/>
              </a:rPr>
              <a:t>Planning</a:t>
            </a:r>
            <a:r>
              <a:rPr lang="en-US" sz="2800" b="1" spc="-150" dirty="0">
                <a:solidFill>
                  <a:srgbClr val="87003C"/>
                </a:solidFill>
                <a:latin typeface="Helvetica Neue" charset="0"/>
                <a:ea typeface="Helvetica Neue" charset="0"/>
                <a:cs typeface="Helvetica Neue" charset="0"/>
              </a:rPr>
              <a:t>:</a:t>
            </a:r>
            <a:r>
              <a:rPr lang="en-US" sz="2200" b="1" spc="-150" dirty="0">
                <a:solidFill>
                  <a:srgbClr val="87003C"/>
                </a:solidFill>
                <a:latin typeface="Helvetica Neue" charset="0"/>
                <a:ea typeface="Helvetica Neue" charset="0"/>
                <a:cs typeface="Helvetica Neue" charset="0"/>
              </a:rPr>
              <a:t> </a:t>
            </a:r>
            <a:r>
              <a:rPr lang="en-US" sz="2200" dirty="0">
                <a:solidFill>
                  <a:schemeClr val="bg1"/>
                </a:solidFill>
                <a:latin typeface="Helvetica Neue Light" charset="0"/>
                <a:ea typeface="Helvetica Neue Light" charset="0"/>
                <a:cs typeface="Helvetica Neue Light" charset="0"/>
              </a:rPr>
              <a:t>Policy</a:t>
            </a:r>
            <a:r>
              <a:rPr lang="en-US" sz="2200" spc="-150" dirty="0">
                <a:solidFill>
                  <a:schemeClr val="bg1"/>
                </a:solidFill>
                <a:latin typeface="Helvetica Neue Light" charset="0"/>
                <a:ea typeface="Helvetica Neue Light" charset="0"/>
                <a:cs typeface="Helvetica Neue Light" charset="0"/>
              </a:rPr>
              <a:t> and </a:t>
            </a:r>
            <a:r>
              <a:rPr lang="en-US" sz="2200" dirty="0">
                <a:solidFill>
                  <a:schemeClr val="bg1"/>
                </a:solidFill>
                <a:latin typeface="Helvetica Neue Light" charset="0"/>
                <a:ea typeface="Helvetica Neue Light" charset="0"/>
                <a:cs typeface="Helvetica Neue Light" charset="0"/>
              </a:rPr>
              <a:t>regulatory</a:t>
            </a:r>
            <a:r>
              <a:rPr lang="en-US" sz="2200" spc="-150" dirty="0">
                <a:solidFill>
                  <a:schemeClr val="bg1"/>
                </a:solidFill>
                <a:latin typeface="Helvetica Neue Light" charset="0"/>
                <a:ea typeface="Helvetica Neue Light" charset="0"/>
                <a:cs typeface="Helvetica Neue Light" charset="0"/>
              </a:rPr>
              <a:t> </a:t>
            </a:r>
            <a:r>
              <a:rPr lang="en-US" sz="2200" dirty="0">
                <a:solidFill>
                  <a:schemeClr val="bg1"/>
                </a:solidFill>
                <a:latin typeface="Helvetica Neue Light" charset="0"/>
                <a:ea typeface="Helvetica Neue Light" charset="0"/>
                <a:cs typeface="Helvetica Neue Light" charset="0"/>
              </a:rPr>
              <a:t>framework</a:t>
            </a:r>
            <a:r>
              <a:rPr lang="en-US" sz="2200" spc="-150" dirty="0">
                <a:solidFill>
                  <a:schemeClr val="bg1"/>
                </a:solidFill>
                <a:latin typeface="Helvetica Neue Light" charset="0"/>
                <a:ea typeface="Helvetica Neue Light" charset="0"/>
                <a:cs typeface="Helvetica Neue Light" charset="0"/>
              </a:rPr>
              <a:t> for </a:t>
            </a:r>
            <a:r>
              <a:rPr lang="en-US" sz="2200" dirty="0">
                <a:solidFill>
                  <a:schemeClr val="bg1"/>
                </a:solidFill>
                <a:latin typeface="Helvetica Neue Light" charset="0"/>
                <a:ea typeface="Helvetica Neue Light" charset="0"/>
                <a:cs typeface="Helvetica Neue Light" charset="0"/>
              </a:rPr>
              <a:t>redevelopment.</a:t>
            </a:r>
          </a:p>
        </p:txBody>
      </p:sp>
      <p:sp>
        <p:nvSpPr>
          <p:cNvPr id="18" name="TextBox 17"/>
          <p:cNvSpPr txBox="1"/>
          <p:nvPr/>
        </p:nvSpPr>
        <p:spPr>
          <a:xfrm>
            <a:off x="1196336" y="4076057"/>
            <a:ext cx="7333300" cy="861774"/>
          </a:xfrm>
          <a:prstGeom prst="rect">
            <a:avLst/>
          </a:prstGeom>
          <a:noFill/>
        </p:spPr>
        <p:txBody>
          <a:bodyPr wrap="square" rtlCol="0">
            <a:spAutoFit/>
          </a:bodyPr>
          <a:lstStyle/>
          <a:p>
            <a:r>
              <a:rPr lang="en-US" sz="2800" b="1" dirty="0">
                <a:solidFill>
                  <a:schemeClr val="bg1">
                    <a:lumMod val="75000"/>
                  </a:schemeClr>
                </a:solidFill>
                <a:latin typeface="Helvetica Neue" charset="0"/>
                <a:ea typeface="Helvetica Neue" charset="0"/>
                <a:cs typeface="Helvetica Neue" charset="0"/>
              </a:rPr>
              <a:t>Designation: </a:t>
            </a:r>
            <a:r>
              <a:rPr lang="en-US" sz="2200" dirty="0">
                <a:solidFill>
                  <a:schemeClr val="bg1"/>
                </a:solidFill>
                <a:latin typeface="Helvetica Neue Light" charset="0"/>
                <a:ea typeface="Helvetica Neue Light" charset="0"/>
                <a:cs typeface="Helvetica Neue Light" charset="0"/>
              </a:rPr>
              <a:t>Governing body resolution designating the redevelopment area adopted - November 13, 2017</a:t>
            </a:r>
          </a:p>
        </p:txBody>
      </p:sp>
      <p:sp>
        <p:nvSpPr>
          <p:cNvPr id="20" name="Oval 19"/>
          <p:cNvSpPr/>
          <p:nvPr/>
        </p:nvSpPr>
        <p:spPr>
          <a:xfrm>
            <a:off x="1881319" y="5948842"/>
            <a:ext cx="468607" cy="468607"/>
          </a:xfrm>
          <a:prstGeom prst="ellipse">
            <a:avLst/>
          </a:prstGeom>
          <a:solidFill>
            <a:schemeClr val="bg1">
              <a:lumMod val="6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421756" y="5779370"/>
            <a:ext cx="6105029" cy="861774"/>
          </a:xfrm>
          <a:prstGeom prst="rect">
            <a:avLst/>
          </a:prstGeom>
          <a:noFill/>
        </p:spPr>
        <p:txBody>
          <a:bodyPr wrap="square" rtlCol="0">
            <a:spAutoFit/>
          </a:bodyPr>
          <a:lstStyle/>
          <a:p>
            <a:r>
              <a:rPr lang="en-US" sz="2800" b="1" spc="-150" dirty="0">
                <a:solidFill>
                  <a:schemeClr val="bg1">
                    <a:lumMod val="75000"/>
                  </a:schemeClr>
                </a:solidFill>
                <a:latin typeface="Helvetica Neue" charset="0"/>
                <a:ea typeface="Helvetica Neue" charset="0"/>
                <a:cs typeface="Helvetica Neue" charset="0"/>
              </a:rPr>
              <a:t>Plan Adoption: </a:t>
            </a:r>
            <a:r>
              <a:rPr lang="en-US" sz="2200" spc="-150" dirty="0">
                <a:solidFill>
                  <a:schemeClr val="bg1"/>
                </a:solidFill>
                <a:latin typeface="Helvetica Neue Light" charset="0"/>
                <a:ea typeface="Helvetica Neue Light" charset="0"/>
                <a:cs typeface="Helvetica Neue Light" charset="0"/>
              </a:rPr>
              <a:t>Ordinance adopting the Plan as an amendment to Zoning</a:t>
            </a:r>
          </a:p>
        </p:txBody>
      </p:sp>
      <p:sp>
        <p:nvSpPr>
          <p:cNvPr id="5" name="Rectangle 4"/>
          <p:cNvSpPr/>
          <p:nvPr/>
        </p:nvSpPr>
        <p:spPr>
          <a:xfrm>
            <a:off x="0" y="567658"/>
            <a:ext cx="7079809"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6967496" cy="509050"/>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2.</a:t>
            </a:r>
            <a:r>
              <a:rPr lang="en-US" sz="3600" b="1" spc="-150" dirty="0">
                <a:solidFill>
                  <a:srgbClr val="990000"/>
                </a:solidFill>
                <a:latin typeface="Helvetica Neue"/>
                <a:cs typeface="Helvetica Neue"/>
              </a:rPr>
              <a:t> </a:t>
            </a:r>
            <a:r>
              <a:rPr lang="en-US" sz="3600" b="1" spc="-150" dirty="0">
                <a:latin typeface="Helvetica Neue"/>
                <a:cs typeface="Helvetica Neue"/>
              </a:rPr>
              <a:t>REDEVELOPMENT PROCESS</a:t>
            </a:r>
          </a:p>
        </p:txBody>
      </p:sp>
    </p:spTree>
    <p:extLst>
      <p:ext uri="{BB962C8B-B14F-4D97-AF65-F5344CB8AC3E}">
        <p14:creationId xmlns:p14="http://schemas.microsoft.com/office/powerpoint/2010/main" val="757591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CDC1EC3-01AE-4C55-86E5-734321C9FA69}"/>
              </a:ext>
            </a:extLst>
          </p:cNvPr>
          <p:cNvPicPr>
            <a:picLocks noChangeAspect="1"/>
          </p:cNvPicPr>
          <p:nvPr/>
        </p:nvPicPr>
        <p:blipFill rotWithShape="1">
          <a:blip r:embed="rId3"/>
          <a:srcRect l="1904" r="13321"/>
          <a:stretch/>
        </p:blipFill>
        <p:spPr>
          <a:xfrm>
            <a:off x="4626320" y="0"/>
            <a:ext cx="4506639" cy="6858000"/>
          </a:xfrm>
          <a:prstGeom prst="rect">
            <a:avLst/>
          </a:prstGeom>
        </p:spPr>
      </p:pic>
      <p:cxnSp>
        <p:nvCxnSpPr>
          <p:cNvPr id="7" name="Straight Connector 6"/>
          <p:cNvCxnSpPr/>
          <p:nvPr/>
        </p:nvCxnSpPr>
        <p:spPr>
          <a:xfrm>
            <a:off x="727731" y="705853"/>
            <a:ext cx="0" cy="471652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93430" y="1574505"/>
            <a:ext cx="468607" cy="468607"/>
          </a:xfrm>
          <a:prstGeom prst="ellipse">
            <a:avLst/>
          </a:prstGeom>
          <a:solidFill>
            <a:srgbClr val="87003C"/>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CBA13"/>
              </a:solidFill>
            </a:endParaRPr>
          </a:p>
        </p:txBody>
      </p:sp>
      <p:sp>
        <p:nvSpPr>
          <p:cNvPr id="9" name="Oval 8"/>
          <p:cNvSpPr/>
          <p:nvPr/>
        </p:nvSpPr>
        <p:spPr>
          <a:xfrm>
            <a:off x="493430" y="2477725"/>
            <a:ext cx="468607" cy="468607"/>
          </a:xfrm>
          <a:prstGeom prst="ellipse">
            <a:avLst/>
          </a:prstGeom>
          <a:solidFill>
            <a:srgbClr val="87003C"/>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CBA13"/>
              </a:solidFill>
            </a:endParaRPr>
          </a:p>
        </p:txBody>
      </p:sp>
      <p:sp>
        <p:nvSpPr>
          <p:cNvPr id="10" name="Oval 9"/>
          <p:cNvSpPr/>
          <p:nvPr/>
        </p:nvSpPr>
        <p:spPr>
          <a:xfrm>
            <a:off x="493429" y="3380945"/>
            <a:ext cx="468607" cy="468607"/>
          </a:xfrm>
          <a:prstGeom prst="ellipse">
            <a:avLst/>
          </a:prstGeom>
          <a:solidFill>
            <a:srgbClr val="87003C"/>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CBA13"/>
              </a:solidFill>
            </a:endParaRPr>
          </a:p>
        </p:txBody>
      </p:sp>
      <p:sp>
        <p:nvSpPr>
          <p:cNvPr id="11" name="Oval 10"/>
          <p:cNvSpPr/>
          <p:nvPr/>
        </p:nvSpPr>
        <p:spPr>
          <a:xfrm>
            <a:off x="493428" y="4284165"/>
            <a:ext cx="468607" cy="468607"/>
          </a:xfrm>
          <a:prstGeom prst="ellipse">
            <a:avLst/>
          </a:prstGeom>
          <a:solidFill>
            <a:srgbClr val="87003C"/>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CBA13"/>
              </a:solidFill>
            </a:endParaRPr>
          </a:p>
        </p:txBody>
      </p:sp>
      <p:sp>
        <p:nvSpPr>
          <p:cNvPr id="13" name="Oval 12"/>
          <p:cNvSpPr/>
          <p:nvPr/>
        </p:nvSpPr>
        <p:spPr>
          <a:xfrm>
            <a:off x="493428" y="5188072"/>
            <a:ext cx="468607" cy="468607"/>
          </a:xfrm>
          <a:prstGeom prst="ellipse">
            <a:avLst/>
          </a:prstGeom>
          <a:solidFill>
            <a:srgbClr val="87003C"/>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CBA13"/>
              </a:solidFill>
            </a:endParaRPr>
          </a:p>
        </p:txBody>
      </p:sp>
      <p:sp>
        <p:nvSpPr>
          <p:cNvPr id="14" name="TextBox 13"/>
          <p:cNvSpPr txBox="1"/>
          <p:nvPr/>
        </p:nvSpPr>
        <p:spPr>
          <a:xfrm>
            <a:off x="1042436" y="1616526"/>
            <a:ext cx="7561901" cy="400110"/>
          </a:xfrm>
          <a:prstGeom prst="rect">
            <a:avLst/>
          </a:prstGeom>
          <a:noFill/>
        </p:spPr>
        <p:txBody>
          <a:bodyPr wrap="square" rtlCol="0">
            <a:spAutoFit/>
          </a:bodyPr>
          <a:lstStyle/>
          <a:p>
            <a:r>
              <a:rPr lang="en-US" sz="2000" b="1" spc="-150" dirty="0">
                <a:solidFill>
                  <a:schemeClr val="bg1">
                    <a:lumMod val="75000"/>
                  </a:schemeClr>
                </a:solidFill>
                <a:latin typeface="Helvetica Neue" charset="0"/>
                <a:ea typeface="Helvetica Neue" charset="0"/>
                <a:cs typeface="Helvetica Neue" charset="0"/>
              </a:rPr>
              <a:t>Public Forum: </a:t>
            </a:r>
            <a:r>
              <a:rPr lang="en-US" sz="2000" spc="-150" dirty="0">
                <a:solidFill>
                  <a:schemeClr val="bg1"/>
                </a:solidFill>
                <a:latin typeface="Helvetica Neue Light" charset="0"/>
                <a:ea typeface="Helvetica Neue Light" charset="0"/>
                <a:cs typeface="Helvetica Neue Light" charset="0"/>
              </a:rPr>
              <a:t>March 2018</a:t>
            </a:r>
            <a:endParaRPr lang="en-US" sz="2000" b="1" spc="-150" dirty="0">
              <a:solidFill>
                <a:schemeClr val="bg1"/>
              </a:solidFill>
              <a:latin typeface="Helvetica Neue" charset="0"/>
              <a:ea typeface="Helvetica Neue" charset="0"/>
              <a:cs typeface="Helvetica Neue" charset="0"/>
            </a:endParaRPr>
          </a:p>
        </p:txBody>
      </p:sp>
      <p:sp>
        <p:nvSpPr>
          <p:cNvPr id="15" name="TextBox 14"/>
          <p:cNvSpPr txBox="1"/>
          <p:nvPr/>
        </p:nvSpPr>
        <p:spPr>
          <a:xfrm>
            <a:off x="1042435" y="2529520"/>
            <a:ext cx="7333300" cy="400110"/>
          </a:xfrm>
          <a:prstGeom prst="rect">
            <a:avLst/>
          </a:prstGeom>
          <a:noFill/>
        </p:spPr>
        <p:txBody>
          <a:bodyPr wrap="square" rtlCol="0">
            <a:spAutoFit/>
          </a:bodyPr>
          <a:lstStyle/>
          <a:p>
            <a:r>
              <a:rPr lang="en-US" sz="2000" b="1" spc="-150" dirty="0">
                <a:solidFill>
                  <a:schemeClr val="bg1">
                    <a:lumMod val="75000"/>
                  </a:schemeClr>
                </a:solidFill>
                <a:latin typeface="Helvetica Neue" charset="0"/>
                <a:ea typeface="Helvetica Neue" charset="0"/>
                <a:cs typeface="Helvetica Neue" charset="0"/>
              </a:rPr>
              <a:t>City-wide Surveys: </a:t>
            </a:r>
            <a:r>
              <a:rPr lang="en-US" sz="2000" spc="-150" dirty="0">
                <a:solidFill>
                  <a:schemeClr val="bg1"/>
                </a:solidFill>
                <a:latin typeface="Helvetica Neue Light" charset="0"/>
                <a:ea typeface="Helvetica Neue Light" charset="0"/>
                <a:cs typeface="Helvetica Neue Light" charset="0"/>
              </a:rPr>
              <a:t>Spring  2018</a:t>
            </a:r>
          </a:p>
        </p:txBody>
      </p:sp>
      <p:sp>
        <p:nvSpPr>
          <p:cNvPr id="16" name="TextBox 15"/>
          <p:cNvSpPr txBox="1"/>
          <p:nvPr/>
        </p:nvSpPr>
        <p:spPr>
          <a:xfrm>
            <a:off x="1069590" y="4333301"/>
            <a:ext cx="7801904" cy="400110"/>
          </a:xfrm>
          <a:prstGeom prst="rect">
            <a:avLst/>
          </a:prstGeom>
          <a:noFill/>
        </p:spPr>
        <p:txBody>
          <a:bodyPr wrap="square" rtlCol="0">
            <a:spAutoFit/>
          </a:bodyPr>
          <a:lstStyle/>
          <a:p>
            <a:r>
              <a:rPr lang="en-US" sz="2000" b="1" spc="-150" dirty="0">
                <a:solidFill>
                  <a:schemeClr val="bg1">
                    <a:lumMod val="75000"/>
                  </a:schemeClr>
                </a:solidFill>
                <a:latin typeface="Helvetica Neue" charset="0"/>
                <a:ea typeface="Helvetica Neue" charset="0"/>
                <a:cs typeface="Helvetica Neue" charset="0"/>
              </a:rPr>
              <a:t>High School Outreach: </a:t>
            </a:r>
            <a:r>
              <a:rPr lang="en-US" sz="2000" spc="-150" dirty="0">
                <a:solidFill>
                  <a:schemeClr val="bg1"/>
                </a:solidFill>
                <a:latin typeface="Helvetica Neue Light" charset="0"/>
                <a:ea typeface="Helvetica Neue Light" charset="0"/>
                <a:cs typeface="Helvetica Neue Light" charset="0"/>
              </a:rPr>
              <a:t>April 2018</a:t>
            </a:r>
          </a:p>
        </p:txBody>
      </p:sp>
      <p:sp>
        <p:nvSpPr>
          <p:cNvPr id="17" name="TextBox 16"/>
          <p:cNvSpPr txBox="1"/>
          <p:nvPr/>
        </p:nvSpPr>
        <p:spPr>
          <a:xfrm>
            <a:off x="1051488" y="5231921"/>
            <a:ext cx="7561902" cy="400110"/>
          </a:xfrm>
          <a:prstGeom prst="rect">
            <a:avLst/>
          </a:prstGeom>
          <a:noFill/>
        </p:spPr>
        <p:txBody>
          <a:bodyPr wrap="square" rtlCol="0">
            <a:spAutoFit/>
          </a:bodyPr>
          <a:lstStyle/>
          <a:p>
            <a:r>
              <a:rPr lang="en-US" sz="2000" b="1" spc="-150" dirty="0">
                <a:solidFill>
                  <a:schemeClr val="bg1">
                    <a:lumMod val="75000"/>
                  </a:schemeClr>
                </a:solidFill>
                <a:latin typeface="Helvetica Neue" charset="0"/>
                <a:ea typeface="Helvetica Neue" charset="0"/>
                <a:cs typeface="Helvetica Neue" charset="0"/>
              </a:rPr>
              <a:t>Train Station Table: </a:t>
            </a:r>
            <a:r>
              <a:rPr lang="en-US" sz="2000" spc="-150" dirty="0">
                <a:solidFill>
                  <a:schemeClr val="bg1"/>
                </a:solidFill>
                <a:latin typeface="Helvetica Neue" charset="0"/>
                <a:ea typeface="Helvetica Neue" charset="0"/>
                <a:cs typeface="Helvetica Neue" charset="0"/>
              </a:rPr>
              <a:t>May</a:t>
            </a:r>
            <a:r>
              <a:rPr lang="en-US" sz="2000" b="1" spc="-150" dirty="0">
                <a:solidFill>
                  <a:schemeClr val="bg1"/>
                </a:solidFill>
                <a:latin typeface="Helvetica Neue" charset="0"/>
                <a:ea typeface="Helvetica Neue" charset="0"/>
                <a:cs typeface="Helvetica Neue" charset="0"/>
              </a:rPr>
              <a:t> </a:t>
            </a:r>
            <a:r>
              <a:rPr lang="en-US" sz="2000" spc="-150" dirty="0">
                <a:solidFill>
                  <a:schemeClr val="bg1"/>
                </a:solidFill>
                <a:latin typeface="Helvetica Neue" charset="0"/>
                <a:ea typeface="Helvetica Neue" charset="0"/>
                <a:cs typeface="Helvetica Neue" charset="0"/>
              </a:rPr>
              <a:t>2018</a:t>
            </a:r>
            <a:r>
              <a:rPr lang="en-US" sz="2000" b="1" spc="-150" dirty="0">
                <a:solidFill>
                  <a:schemeClr val="bg1"/>
                </a:solidFill>
                <a:latin typeface="Helvetica Neue" charset="0"/>
                <a:ea typeface="Helvetica Neue" charset="0"/>
                <a:cs typeface="Helvetica Neue" charset="0"/>
              </a:rPr>
              <a:t> </a:t>
            </a:r>
            <a:endParaRPr lang="en-US" sz="2000" spc="-150" dirty="0">
              <a:solidFill>
                <a:schemeClr val="bg1"/>
              </a:solidFill>
              <a:latin typeface="Helvetica Neue Light" charset="0"/>
              <a:ea typeface="Helvetica Neue Light" charset="0"/>
              <a:cs typeface="Helvetica Neue Light" charset="0"/>
            </a:endParaRPr>
          </a:p>
        </p:txBody>
      </p:sp>
      <p:sp>
        <p:nvSpPr>
          <p:cNvPr id="18" name="TextBox 17"/>
          <p:cNvSpPr txBox="1"/>
          <p:nvPr/>
        </p:nvSpPr>
        <p:spPr>
          <a:xfrm>
            <a:off x="1051483" y="3426062"/>
            <a:ext cx="7333300" cy="400110"/>
          </a:xfrm>
          <a:prstGeom prst="rect">
            <a:avLst/>
          </a:prstGeom>
          <a:noFill/>
        </p:spPr>
        <p:txBody>
          <a:bodyPr wrap="square" rtlCol="0">
            <a:spAutoFit/>
          </a:bodyPr>
          <a:lstStyle/>
          <a:p>
            <a:r>
              <a:rPr lang="en-US" sz="2000" b="1" spc="-150" dirty="0">
                <a:solidFill>
                  <a:schemeClr val="bg1">
                    <a:lumMod val="75000"/>
                  </a:schemeClr>
                </a:solidFill>
                <a:latin typeface="Helvetica Neue" charset="0"/>
                <a:ea typeface="Helvetica Neue" charset="0"/>
                <a:cs typeface="Helvetica Neue" charset="0"/>
              </a:rPr>
              <a:t>Stakeholder Meetings: </a:t>
            </a:r>
            <a:r>
              <a:rPr lang="en-US" sz="2000" spc="-150" dirty="0">
                <a:solidFill>
                  <a:schemeClr val="bg1"/>
                </a:solidFill>
                <a:latin typeface="Helvetica Neue Light" charset="0"/>
                <a:ea typeface="Helvetica Neue Light" charset="0"/>
                <a:cs typeface="Helvetica Neue Light" charset="0"/>
              </a:rPr>
              <a:t>April 2018</a:t>
            </a:r>
          </a:p>
        </p:txBody>
      </p:sp>
      <p:sp>
        <p:nvSpPr>
          <p:cNvPr id="5" name="Rectangle 4"/>
          <p:cNvSpPr/>
          <p:nvPr/>
        </p:nvSpPr>
        <p:spPr>
          <a:xfrm>
            <a:off x="1" y="567658"/>
            <a:ext cx="5839326"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5573103" cy="507831"/>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3. </a:t>
            </a:r>
            <a:r>
              <a:rPr lang="en-US" sz="3600" b="1" spc="-150" dirty="0">
                <a:latin typeface="Helvetica Neue"/>
                <a:cs typeface="Helvetica Neue"/>
              </a:rPr>
              <a:t>OUTREACH PROCESS</a:t>
            </a:r>
          </a:p>
        </p:txBody>
      </p:sp>
    </p:spTree>
    <p:extLst>
      <p:ext uri="{BB962C8B-B14F-4D97-AF65-F5344CB8AC3E}">
        <p14:creationId xmlns:p14="http://schemas.microsoft.com/office/powerpoint/2010/main" val="115706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6845299"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6579077" cy="507831"/>
          </a:xfrm>
          <a:prstGeom prst="rect">
            <a:avLst/>
          </a:prstGeom>
          <a:noFill/>
        </p:spPr>
        <p:txBody>
          <a:bodyPr wrap="square" rtlCol="0">
            <a:spAutoFit/>
          </a:bodyPr>
          <a:lstStyle/>
          <a:p>
            <a:pPr>
              <a:lnSpc>
                <a:spcPct val="75000"/>
              </a:lnSpc>
            </a:pPr>
            <a:r>
              <a:rPr lang="en-US" sz="3600" b="1" spc="-150" dirty="0">
                <a:solidFill>
                  <a:srgbClr val="87003C"/>
                </a:solidFill>
                <a:latin typeface="Helvetica Neue"/>
                <a:cs typeface="Helvetica Neue"/>
              </a:rPr>
              <a:t>3. </a:t>
            </a:r>
            <a:r>
              <a:rPr lang="en-US" sz="3600" b="1" spc="-150" dirty="0">
                <a:latin typeface="Helvetica Neue"/>
                <a:cs typeface="Helvetica Neue"/>
              </a:rPr>
              <a:t>PUBLIC FORUM</a:t>
            </a:r>
          </a:p>
        </p:txBody>
      </p:sp>
      <p:sp>
        <p:nvSpPr>
          <p:cNvPr id="6" name="TextBox 5"/>
          <p:cNvSpPr txBox="1"/>
          <p:nvPr/>
        </p:nvSpPr>
        <p:spPr>
          <a:xfrm>
            <a:off x="734576" y="1161217"/>
            <a:ext cx="8030284" cy="5198859"/>
          </a:xfrm>
          <a:prstGeom prst="rect">
            <a:avLst/>
          </a:prstGeom>
          <a:solidFill>
            <a:schemeClr val="tx1">
              <a:alpha val="50000"/>
            </a:schemeClr>
          </a:solidFill>
        </p:spPr>
        <p:txBody>
          <a:bodyPr wrap="square" rtlCol="0">
            <a:spAutoFit/>
          </a:bodyPr>
          <a:lstStyle/>
          <a:p>
            <a:pPr marL="0" lvl="1">
              <a:buClr>
                <a:srgbClr val="3CBA13"/>
              </a:buClr>
            </a:pPr>
            <a:endParaRPr lang="en-US" sz="2200" b="1" dirty="0">
              <a:solidFill>
                <a:srgbClr val="00CCA0"/>
              </a:solidFill>
              <a:latin typeface="Helvetica Neue" charset="0"/>
              <a:ea typeface="Helvetica Neue" charset="0"/>
              <a:cs typeface="Helvetica Neue" charset="0"/>
            </a:endParaRPr>
          </a:p>
          <a:p>
            <a:pPr marL="342900" lvl="1" indent="-342900">
              <a:spcAft>
                <a:spcPts val="500"/>
              </a:spcAft>
              <a:buClr>
                <a:schemeClr val="bg1">
                  <a:lumMod val="75000"/>
                </a:schemeClr>
              </a:buClr>
              <a:buFont typeface="Wingdings" charset="2"/>
              <a:buChar char="§"/>
            </a:pPr>
            <a:r>
              <a:rPr lang="en-US" sz="2200" b="1" dirty="0">
                <a:solidFill>
                  <a:schemeClr val="bg1">
                    <a:lumMod val="75000"/>
                  </a:schemeClr>
                </a:solidFill>
                <a:latin typeface="Helvetica Neue" charset="0"/>
                <a:ea typeface="Helvetica Neue" charset="0"/>
                <a:cs typeface="Helvetica Neue" charset="0"/>
              </a:rPr>
              <a:t>Major concern:</a:t>
            </a:r>
          </a:p>
          <a:p>
            <a:pPr marL="800100" lvl="2"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Congestion + movement in/around downtown</a:t>
            </a:r>
          </a:p>
          <a:p>
            <a:pPr marL="1257300" lvl="3"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Pedestrian experience (Safety, Mobility)</a:t>
            </a:r>
          </a:p>
          <a:p>
            <a:pPr marL="1257300" lvl="3"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Safe railroad crossings</a:t>
            </a:r>
          </a:p>
          <a:p>
            <a:pPr marL="1257300" lvl="3"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Parking supply + location</a:t>
            </a:r>
          </a:p>
          <a:p>
            <a:pPr marL="800100" lvl="2"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Complimenting existing downtown</a:t>
            </a:r>
          </a:p>
          <a:p>
            <a:pPr marL="342900" lvl="1" indent="-342900">
              <a:spcAft>
                <a:spcPts val="500"/>
              </a:spcAft>
              <a:buClr>
                <a:srgbClr val="87003C"/>
              </a:buClr>
              <a:buFont typeface="Wingdings" charset="2"/>
              <a:buChar char="§"/>
            </a:pPr>
            <a:r>
              <a:rPr lang="en-US" sz="2200" b="1" dirty="0">
                <a:solidFill>
                  <a:schemeClr val="bg1">
                    <a:lumMod val="75000"/>
                  </a:schemeClr>
                </a:solidFill>
                <a:latin typeface="Helvetica Neue" charset="0"/>
                <a:ea typeface="Helvetica Neue" charset="0"/>
                <a:cs typeface="Helvetica Neue" charset="0"/>
              </a:rPr>
              <a:t>Demand for:</a:t>
            </a:r>
          </a:p>
          <a:p>
            <a:pPr marL="800100" lvl="2"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Entertainment Options</a:t>
            </a:r>
          </a:p>
          <a:p>
            <a:pPr marL="1257300" lvl="3"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Evening activities (Bars, Dining, Movie Theater) </a:t>
            </a:r>
          </a:p>
          <a:p>
            <a:pPr marL="1257300" lvl="3"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Options for teens and children </a:t>
            </a:r>
          </a:p>
          <a:p>
            <a:pPr marL="1257300" lvl="3"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Seasonal Events, Music and Festivals</a:t>
            </a:r>
          </a:p>
          <a:p>
            <a:pPr marL="800100" lvl="2" indent="-342900">
              <a:spcAft>
                <a:spcPts val="500"/>
              </a:spcAft>
              <a:buClr>
                <a:srgbClr val="87003C"/>
              </a:buClr>
              <a:buFont typeface="Wingdings" charset="2"/>
              <a:buChar char="§"/>
            </a:pPr>
            <a:r>
              <a:rPr lang="en-US" sz="2200" b="1" dirty="0">
                <a:solidFill>
                  <a:schemeClr val="bg1"/>
                </a:solidFill>
                <a:latin typeface="Helvetica Neue" charset="0"/>
                <a:ea typeface="Helvetica Neue" charset="0"/>
                <a:cs typeface="Helvetica Neue" charset="0"/>
              </a:rPr>
              <a:t>Diverse Range of Housing Options </a:t>
            </a:r>
          </a:p>
        </p:txBody>
      </p:sp>
    </p:spTree>
    <p:extLst>
      <p:ext uri="{BB962C8B-B14F-4D97-AF65-F5344CB8AC3E}">
        <p14:creationId xmlns:p14="http://schemas.microsoft.com/office/powerpoint/2010/main" val="621024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 y="567658"/>
            <a:ext cx="6845299" cy="5481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66223" y="639982"/>
            <a:ext cx="6579077" cy="507831"/>
          </a:xfrm>
          <a:prstGeom prst="rect">
            <a:avLst/>
          </a:prstGeom>
          <a:noFill/>
        </p:spPr>
        <p:txBody>
          <a:bodyPr wrap="square" rtlCol="0">
            <a:spAutoFit/>
          </a:bodyPr>
          <a:lstStyle/>
          <a:p>
            <a:pPr>
              <a:lnSpc>
                <a:spcPct val="75000"/>
              </a:lnSpc>
            </a:pPr>
            <a:r>
              <a:rPr lang="en-US" sz="3600" b="1" spc="-150" dirty="0">
                <a:solidFill>
                  <a:srgbClr val="990000"/>
                </a:solidFill>
                <a:latin typeface="Helvetica Neue"/>
                <a:cs typeface="Helvetica Neue"/>
              </a:rPr>
              <a:t>3. </a:t>
            </a:r>
            <a:r>
              <a:rPr lang="en-US" sz="3600" b="1" spc="-150" dirty="0">
                <a:latin typeface="Helvetica Neue"/>
                <a:cs typeface="Helvetica Neue"/>
              </a:rPr>
              <a:t>CITY-WIDE SURVEYS</a:t>
            </a:r>
          </a:p>
        </p:txBody>
      </p:sp>
      <p:sp>
        <p:nvSpPr>
          <p:cNvPr id="6" name="TextBox 5"/>
          <p:cNvSpPr txBox="1"/>
          <p:nvPr/>
        </p:nvSpPr>
        <p:spPr>
          <a:xfrm>
            <a:off x="814038" y="1077262"/>
            <a:ext cx="7532155" cy="5534849"/>
          </a:xfrm>
          <a:prstGeom prst="rect">
            <a:avLst/>
          </a:prstGeom>
          <a:solidFill>
            <a:schemeClr val="tx1">
              <a:alpha val="50000"/>
            </a:schemeClr>
          </a:solidFill>
        </p:spPr>
        <p:txBody>
          <a:bodyPr wrap="square" rtlCol="0">
            <a:spAutoFit/>
          </a:bodyPr>
          <a:lstStyle/>
          <a:p>
            <a:pPr marL="0" lvl="1"/>
            <a:endParaRPr lang="en-US" sz="2400" b="1" dirty="0">
              <a:solidFill>
                <a:srgbClr val="00CCA0"/>
              </a:solidFill>
              <a:latin typeface="Helvetica Neue" charset="0"/>
              <a:ea typeface="Helvetica Neue" charset="0"/>
              <a:cs typeface="Helvetica Neue" charset="0"/>
            </a:endParaRPr>
          </a:p>
          <a:p>
            <a:pPr marL="342900" lvl="1" indent="-342900">
              <a:spcAft>
                <a:spcPts val="500"/>
              </a:spcAft>
              <a:buClr>
                <a:schemeClr val="bg1">
                  <a:lumMod val="75000"/>
                </a:schemeClr>
              </a:buClr>
              <a:buFont typeface="Wingdings" charset="2"/>
              <a:buChar char="§"/>
            </a:pPr>
            <a:r>
              <a:rPr lang="en-US" sz="2400" b="1" dirty="0">
                <a:solidFill>
                  <a:schemeClr val="bg1">
                    <a:lumMod val="75000"/>
                  </a:schemeClr>
                </a:solidFill>
                <a:latin typeface="Helvetica Neue" charset="0"/>
                <a:ea typeface="Helvetica Neue" charset="0"/>
                <a:cs typeface="Helvetica Neue" charset="0"/>
              </a:rPr>
              <a:t>Public Spaces </a:t>
            </a:r>
          </a:p>
          <a:p>
            <a:pPr marL="800100" lvl="2" indent="-342900">
              <a:spcAft>
                <a:spcPts val="5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+40% prefer landscaped public spaces; more seating</a:t>
            </a:r>
          </a:p>
          <a:p>
            <a:pPr marL="800100" lvl="2" indent="-342900">
              <a:spcAft>
                <a:spcPts val="5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+60% desire more events + outdoor markets</a:t>
            </a:r>
          </a:p>
          <a:p>
            <a:pPr marL="800100" lvl="2" indent="-342900">
              <a:spcAft>
                <a:spcPts val="5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Classic architectural styles</a:t>
            </a:r>
          </a:p>
          <a:p>
            <a:pPr marL="800100" lvl="2" indent="-342900">
              <a:spcAft>
                <a:spcPts val="5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Solar panels on parking structures </a:t>
            </a:r>
          </a:p>
          <a:p>
            <a:pPr marL="800100" lvl="2" indent="-342900">
              <a:spcAft>
                <a:spcPts val="5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Public gathering places </a:t>
            </a:r>
          </a:p>
          <a:p>
            <a:pPr marL="800100" lvl="2" indent="-342900">
              <a:spcAft>
                <a:spcPts val="500"/>
              </a:spcAft>
              <a:buClr>
                <a:srgbClr val="87003C"/>
              </a:buClr>
              <a:buFont typeface="Wingdings" charset="2"/>
              <a:buChar char="§"/>
            </a:pPr>
            <a:r>
              <a:rPr lang="en-US" sz="2400" b="1" dirty="0">
                <a:solidFill>
                  <a:schemeClr val="bg1"/>
                </a:solidFill>
                <a:latin typeface="Helvetica Neue" charset="0"/>
                <a:ea typeface="Helvetica Neue" charset="0"/>
                <a:cs typeface="Helvetica Neue" charset="0"/>
              </a:rPr>
              <a:t>Expanded library + YMCA</a:t>
            </a:r>
          </a:p>
          <a:p>
            <a:pPr marL="342900" lvl="1" indent="-342900">
              <a:spcAft>
                <a:spcPts val="500"/>
              </a:spcAft>
              <a:buClr>
                <a:schemeClr val="bg1">
                  <a:lumMod val="75000"/>
                </a:schemeClr>
              </a:buClr>
              <a:buFont typeface="Wingdings" charset="2"/>
              <a:buChar char="§"/>
            </a:pPr>
            <a:r>
              <a:rPr lang="en-US" sz="2400" b="1" dirty="0">
                <a:solidFill>
                  <a:schemeClr val="bg1">
                    <a:lumMod val="75000"/>
                  </a:schemeClr>
                </a:solidFill>
                <a:latin typeface="Helvetica Neue" charset="0"/>
                <a:ea typeface="Helvetica Neue" charset="0"/>
                <a:cs typeface="Helvetica Neue" charset="0"/>
              </a:rPr>
              <a:t>Retail</a:t>
            </a:r>
          </a:p>
          <a:p>
            <a:pPr marL="800100" lvl="2" indent="-342900">
              <a:spcAft>
                <a:spcPts val="500"/>
              </a:spcAft>
              <a:buClr>
                <a:srgbClr val="87003C"/>
              </a:buClr>
              <a:buFont typeface="Wingdings" panose="05000000000000000000" pitchFamily="2" charset="2"/>
              <a:buChar char="§"/>
            </a:pPr>
            <a:r>
              <a:rPr lang="en-US" sz="2400" b="1" dirty="0">
                <a:solidFill>
                  <a:schemeClr val="bg1"/>
                </a:solidFill>
                <a:latin typeface="Helvetica Neue" charset="0"/>
                <a:ea typeface="Helvetica Neue" charset="0"/>
                <a:cs typeface="Helvetica Neue" charset="0"/>
              </a:rPr>
              <a:t>Grocery store, movie theater </a:t>
            </a:r>
          </a:p>
          <a:p>
            <a:pPr marL="800100" lvl="2" indent="-342900">
              <a:spcAft>
                <a:spcPts val="500"/>
              </a:spcAft>
              <a:buClr>
                <a:srgbClr val="87003C"/>
              </a:buClr>
              <a:buFont typeface="Wingdings" panose="05000000000000000000" pitchFamily="2" charset="2"/>
              <a:buChar char="§"/>
            </a:pPr>
            <a:r>
              <a:rPr lang="en-US" sz="2400" b="1" dirty="0">
                <a:solidFill>
                  <a:schemeClr val="bg1"/>
                </a:solidFill>
                <a:latin typeface="Helvetica Neue" charset="0"/>
                <a:ea typeface="Helvetica Neue" charset="0"/>
                <a:cs typeface="Helvetica Neue" charset="0"/>
              </a:rPr>
              <a:t>Morristown, Westfield + Berkeley Heights </a:t>
            </a:r>
          </a:p>
          <a:p>
            <a:pPr marL="457200" lvl="2">
              <a:spcAft>
                <a:spcPts val="500"/>
              </a:spcAft>
              <a:buClr>
                <a:srgbClr val="3CBA13"/>
              </a:buClr>
            </a:pPr>
            <a:endParaRPr lang="en-US" sz="2400" b="1"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3910848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37993</TotalTime>
  <Words>1075</Words>
  <Application>Microsoft Office PowerPoint</Application>
  <PresentationFormat>On-screen Show (4:3)</PresentationFormat>
  <Paragraphs>250</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Helvetica Neue</vt:lpstr>
      <vt:lpstr>Helvetica Neue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Abramson</dc:creator>
  <cp:lastModifiedBy>Annie Hindenlang</cp:lastModifiedBy>
  <cp:revision>343</cp:revision>
  <cp:lastPrinted>2017-04-05T14:23:25Z</cp:lastPrinted>
  <dcterms:created xsi:type="dcterms:W3CDTF">2016-03-07T23:02:25Z</dcterms:created>
  <dcterms:modified xsi:type="dcterms:W3CDTF">2018-06-01T13:22:04Z</dcterms:modified>
</cp:coreProperties>
</file>